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00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B30A0B-914A-4E0F-80F0-5C9330069287}" type="datetimeFigureOut">
              <a:rPr lang="en-US" smtClean="0"/>
              <a:pPr/>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30A0B-914A-4E0F-80F0-5C9330069287}" type="datetimeFigureOut">
              <a:rPr lang="en-US" smtClean="0"/>
              <a:pPr/>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30A0B-914A-4E0F-80F0-5C9330069287}" type="datetimeFigureOut">
              <a:rPr lang="en-US" smtClean="0"/>
              <a:pPr/>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B30A0B-914A-4E0F-80F0-5C9330069287}" type="datetimeFigureOut">
              <a:rPr lang="en-US" smtClean="0"/>
              <a:pPr/>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B30A0B-914A-4E0F-80F0-5C9330069287}" type="datetimeFigureOut">
              <a:rPr lang="en-US" smtClean="0"/>
              <a:pPr/>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B30A0B-914A-4E0F-80F0-5C9330069287}" type="datetimeFigureOut">
              <a:rPr lang="en-US" smtClean="0"/>
              <a:pPr/>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B30A0B-914A-4E0F-80F0-5C9330069287}" type="datetimeFigureOut">
              <a:rPr lang="en-US" smtClean="0"/>
              <a:pPr/>
              <a:t>11/28/2012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B30A0B-914A-4E0F-80F0-5C9330069287}" type="datetimeFigureOut">
              <a:rPr lang="en-US" smtClean="0"/>
              <a:pPr/>
              <a:t>11/28/2012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B30A0B-914A-4E0F-80F0-5C9330069287}" type="datetimeFigureOut">
              <a:rPr lang="en-US" smtClean="0"/>
              <a:pPr/>
              <a:t>11/28/2012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B30A0B-914A-4E0F-80F0-5C9330069287}" type="datetimeFigureOut">
              <a:rPr lang="en-US" smtClean="0"/>
              <a:pPr/>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B30A0B-914A-4E0F-80F0-5C9330069287}" type="datetimeFigureOut">
              <a:rPr lang="en-US" smtClean="0"/>
              <a:pPr/>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084FD-1425-43EF-8D82-CA9EE66C79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30A0B-914A-4E0F-80F0-5C9330069287}" type="datetimeFigureOut">
              <a:rPr lang="en-US" smtClean="0"/>
              <a:pPr/>
              <a:t>11/28/2012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C084FD-1425-43EF-8D82-CA9EE66C79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CHAPTER 10</a:t>
            </a:r>
            <a:endParaRPr lang="en-US" dirty="0"/>
          </a:p>
        </p:txBody>
      </p:sp>
      <p:sp>
        <p:nvSpPr>
          <p:cNvPr id="9" name="Subtitle 8"/>
          <p:cNvSpPr>
            <a:spLocks noGrp="1"/>
          </p:cNvSpPr>
          <p:nvPr>
            <p:ph type="subTitle" idx="1"/>
          </p:nvPr>
        </p:nvSpPr>
        <p:spPr/>
        <p:txBody>
          <a:bodyPr/>
          <a:lstStyle/>
          <a:p>
            <a:r>
              <a:rPr lang="en-US" dirty="0" smtClean="0"/>
              <a:t>Intercultural Conflict </a:t>
            </a:r>
            <a:endParaRPr lang="en-US" dirty="0"/>
          </a:p>
        </p:txBody>
      </p:sp>
    </p:spTree>
    <p:extLst>
      <p:ext uri="{BB962C8B-B14F-4D97-AF65-F5344CB8AC3E}">
        <p14:creationId xmlns:p14="http://schemas.microsoft.com/office/powerpoint/2010/main" val="1879242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Intercultural Conflict</a:t>
            </a:r>
            <a:endParaRPr lang="en-US" dirty="0"/>
          </a:p>
        </p:txBody>
      </p:sp>
      <p:sp>
        <p:nvSpPr>
          <p:cNvPr id="3" name="Content Placeholder 2"/>
          <p:cNvSpPr>
            <a:spLocks noGrp="1"/>
          </p:cNvSpPr>
          <p:nvPr>
            <p:ph idx="1"/>
          </p:nvPr>
        </p:nvSpPr>
        <p:spPr/>
        <p:txBody>
          <a:bodyPr/>
          <a:lstStyle/>
          <a:p>
            <a:r>
              <a:rPr lang="en-US" dirty="0" smtClean="0"/>
              <a:t>“Defined as the experience of emotional frustration or mismatched expectations between individuals from different cultures who perceive an incompatibility between their values, norms, goals, scarce resources, or outcomes during an intercultural exchange.”</a:t>
            </a:r>
          </a:p>
          <a:p>
            <a:pPr marL="0" indent="0">
              <a:buNone/>
            </a:pPr>
            <a:r>
              <a:rPr lang="en-US" dirty="0"/>
              <a:t>	</a:t>
            </a:r>
            <a:r>
              <a:rPr lang="en-US" dirty="0" smtClean="0"/>
              <a:t>			Ting-Toomey &amp; </a:t>
            </a:r>
            <a:r>
              <a:rPr lang="en-US" dirty="0" err="1" smtClean="0"/>
              <a:t>Oetzel</a:t>
            </a:r>
            <a:endParaRPr lang="en-US" dirty="0"/>
          </a:p>
        </p:txBody>
      </p:sp>
    </p:spTree>
    <p:extLst>
      <p:ext uri="{BB962C8B-B14F-4D97-AF65-F5344CB8AC3E}">
        <p14:creationId xmlns:p14="http://schemas.microsoft.com/office/powerpoint/2010/main" val="2096590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Kim’s Model of Intercultural Conflict </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041408" y="1600200"/>
            <a:ext cx="7489658" cy="4800600"/>
          </a:xfrm>
          <a:prstGeom prst="rect">
            <a:avLst/>
          </a:prstGeom>
          <a:noFill/>
          <a:ln w="9525">
            <a:noFill/>
            <a:miter lim="800000"/>
            <a:headEnd/>
            <a:tailEnd/>
          </a:ln>
        </p:spPr>
      </p:pic>
    </p:spTree>
    <p:extLst>
      <p:ext uri="{BB962C8B-B14F-4D97-AF65-F5344CB8AC3E}">
        <p14:creationId xmlns:p14="http://schemas.microsoft.com/office/powerpoint/2010/main" val="4281459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Face </a:t>
            </a:r>
            <a:endParaRPr lang="en-US" dirty="0"/>
          </a:p>
        </p:txBody>
      </p:sp>
      <p:sp>
        <p:nvSpPr>
          <p:cNvPr id="2" name="Content Placeholder 1"/>
          <p:cNvSpPr>
            <a:spLocks noGrp="1"/>
          </p:cNvSpPr>
          <p:nvPr>
            <p:ph idx="1"/>
          </p:nvPr>
        </p:nvSpPr>
        <p:spPr/>
        <p:txBody>
          <a:bodyPr>
            <a:normAutofit/>
          </a:bodyPr>
          <a:lstStyle/>
          <a:p>
            <a:r>
              <a:rPr lang="en-US" sz="3200" dirty="0" smtClean="0"/>
              <a:t>Face—a person’s sense of favorable self-worth or self-image experienced during communicative situations. </a:t>
            </a:r>
          </a:p>
          <a:p>
            <a:pPr lvl="1"/>
            <a:r>
              <a:rPr lang="en-US" sz="3200" dirty="0" smtClean="0"/>
              <a:t>Emotional extension of self-concept</a:t>
            </a:r>
          </a:p>
          <a:p>
            <a:pPr lvl="1"/>
            <a:r>
              <a:rPr lang="en-US" sz="3200" dirty="0" smtClean="0"/>
              <a:t>A universal concept </a:t>
            </a:r>
          </a:p>
          <a:p>
            <a:r>
              <a:rPr lang="en-US" sz="3200" dirty="0" smtClean="0"/>
              <a:t>Face Negotiation Theory—explains how people of different cultures manage conflict. </a:t>
            </a:r>
            <a:endParaRPr lang="en-US" sz="3200" dirty="0"/>
          </a:p>
        </p:txBody>
      </p:sp>
    </p:spTree>
    <p:extLst>
      <p:ext uri="{BB962C8B-B14F-4D97-AF65-F5344CB8AC3E}">
        <p14:creationId xmlns:p14="http://schemas.microsoft.com/office/powerpoint/2010/main" val="270255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Facework</a:t>
            </a:r>
            <a:endParaRPr lang="en-US" dirty="0"/>
          </a:p>
        </p:txBody>
      </p:sp>
      <p:sp>
        <p:nvSpPr>
          <p:cNvPr id="2" name="Content Placeholder 1"/>
          <p:cNvSpPr>
            <a:spLocks noGrp="1"/>
          </p:cNvSpPr>
          <p:nvPr>
            <p:ph idx="1"/>
          </p:nvPr>
        </p:nvSpPr>
        <p:spPr/>
        <p:txBody>
          <a:bodyPr>
            <a:normAutofit lnSpcReduction="10000"/>
          </a:bodyPr>
          <a:lstStyle/>
          <a:p>
            <a:r>
              <a:rPr lang="en-US" sz="3000" dirty="0" err="1" smtClean="0"/>
              <a:t>Facework</a:t>
            </a:r>
            <a:r>
              <a:rPr lang="en-US" sz="3000" dirty="0" smtClean="0"/>
              <a:t>—the communicative strategies employed to manage one’s own face or to support or challenge another’s face. </a:t>
            </a:r>
          </a:p>
          <a:p>
            <a:pPr lvl="1"/>
            <a:r>
              <a:rPr lang="en-US" sz="3000" dirty="0" smtClean="0"/>
              <a:t>Can be used to initiate, manage, or terminate conflict. </a:t>
            </a:r>
          </a:p>
          <a:p>
            <a:r>
              <a:rPr lang="en-US" sz="3000" dirty="0" err="1" smtClean="0"/>
              <a:t>Facework</a:t>
            </a:r>
            <a:r>
              <a:rPr lang="en-US" sz="3000" dirty="0" smtClean="0"/>
              <a:t> strategies: </a:t>
            </a:r>
          </a:p>
          <a:p>
            <a:pPr lvl="1"/>
            <a:r>
              <a:rPr lang="en-US" sz="3000" dirty="0" smtClean="0"/>
              <a:t>Dominating </a:t>
            </a:r>
          </a:p>
          <a:p>
            <a:pPr lvl="1"/>
            <a:r>
              <a:rPr lang="en-US" sz="3000" dirty="0" smtClean="0"/>
              <a:t>Avoiding</a:t>
            </a:r>
          </a:p>
          <a:p>
            <a:pPr lvl="1"/>
            <a:r>
              <a:rPr lang="en-US" sz="3000" dirty="0" smtClean="0"/>
              <a:t>Integrating</a:t>
            </a:r>
            <a:endParaRPr lang="en-US" sz="3000" dirty="0"/>
          </a:p>
        </p:txBody>
      </p:sp>
    </p:spTree>
    <p:extLst>
      <p:ext uri="{BB962C8B-B14F-4D97-AF65-F5344CB8AC3E}">
        <p14:creationId xmlns:p14="http://schemas.microsoft.com/office/powerpoint/2010/main" val="1020773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Conflict Communication Styles</a:t>
            </a:r>
            <a:endParaRPr lang="en-US" dirty="0"/>
          </a:p>
        </p:txBody>
      </p:sp>
      <p:sp>
        <p:nvSpPr>
          <p:cNvPr id="2" name="Content Placeholder 1"/>
          <p:cNvSpPr>
            <a:spLocks noGrp="1"/>
          </p:cNvSpPr>
          <p:nvPr>
            <p:ph idx="1"/>
          </p:nvPr>
        </p:nvSpPr>
        <p:spPr/>
        <p:txBody>
          <a:bodyPr>
            <a:normAutofit lnSpcReduction="10000"/>
          </a:bodyPr>
          <a:lstStyle/>
          <a:p>
            <a:r>
              <a:rPr lang="en-US" sz="3200" dirty="0" smtClean="0"/>
              <a:t>Avoiding</a:t>
            </a:r>
          </a:p>
          <a:p>
            <a:r>
              <a:rPr lang="en-US" sz="3200" dirty="0" smtClean="0"/>
              <a:t>Dominating</a:t>
            </a:r>
          </a:p>
          <a:p>
            <a:r>
              <a:rPr lang="en-US" sz="3200" dirty="0" smtClean="0"/>
              <a:t>Obliging</a:t>
            </a:r>
          </a:p>
          <a:p>
            <a:r>
              <a:rPr lang="en-US" sz="3200" dirty="0" smtClean="0"/>
              <a:t>Compromising</a:t>
            </a:r>
          </a:p>
          <a:p>
            <a:r>
              <a:rPr lang="en-US" sz="3200" dirty="0" smtClean="0"/>
              <a:t>Third-party help</a:t>
            </a:r>
          </a:p>
          <a:p>
            <a:r>
              <a:rPr lang="en-US" sz="3200" dirty="0" smtClean="0"/>
              <a:t>Emotional expression</a:t>
            </a:r>
          </a:p>
          <a:p>
            <a:r>
              <a:rPr lang="en-US" sz="3200" dirty="0" smtClean="0"/>
              <a:t>Neglect</a:t>
            </a:r>
          </a:p>
          <a:p>
            <a:r>
              <a:rPr lang="en-US" sz="3200" dirty="0" smtClean="0"/>
              <a:t>Integrating </a:t>
            </a:r>
            <a:endParaRPr lang="en-US" sz="3200" dirty="0"/>
          </a:p>
        </p:txBody>
      </p:sp>
    </p:spTree>
    <p:extLst>
      <p:ext uri="{BB962C8B-B14F-4D97-AF65-F5344CB8AC3E}">
        <p14:creationId xmlns:p14="http://schemas.microsoft.com/office/powerpoint/2010/main" val="3207087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Intercultural Conflict Style</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557212" y="2024856"/>
            <a:ext cx="8029575" cy="3676650"/>
          </a:xfrm>
          <a:prstGeom prst="rect">
            <a:avLst/>
          </a:prstGeom>
          <a:noFill/>
          <a:ln w="9525">
            <a:noFill/>
            <a:miter lim="800000"/>
            <a:headEnd/>
            <a:tailEnd/>
          </a:ln>
        </p:spPr>
      </p:pic>
    </p:spTree>
    <p:extLst>
      <p:ext uri="{BB962C8B-B14F-4D97-AF65-F5344CB8AC3E}">
        <p14:creationId xmlns:p14="http://schemas.microsoft.com/office/powerpoint/2010/main" val="2958625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838200"/>
          </a:xfrm>
        </p:spPr>
        <p:txBody>
          <a:bodyPr>
            <a:normAutofit fontScale="90000"/>
          </a:bodyPr>
          <a:lstStyle/>
          <a:p>
            <a:r>
              <a:rPr lang="en-US" dirty="0" smtClean="0"/>
              <a:t>Individualist vs</a:t>
            </a:r>
            <a:r>
              <a:rPr lang="en-US" dirty="0" smtClean="0"/>
              <a:t>. Collectivism</a:t>
            </a:r>
            <a:r>
              <a:rPr lang="en-US" dirty="0" smtClean="0"/>
              <a:t/>
            </a:r>
            <a:br>
              <a:rPr lang="en-US" dirty="0" smtClean="0"/>
            </a:br>
            <a:r>
              <a:rPr lang="en-US" dirty="0" smtClean="0"/>
              <a:t>in Conflict </a:t>
            </a:r>
            <a:endParaRPr lang="en-US" dirty="0"/>
          </a:p>
        </p:txBody>
      </p:sp>
      <p:sp>
        <p:nvSpPr>
          <p:cNvPr id="2" name="Content Placeholder 1"/>
          <p:cNvSpPr>
            <a:spLocks noGrp="1"/>
          </p:cNvSpPr>
          <p:nvPr>
            <p:ph idx="1"/>
          </p:nvPr>
        </p:nvSpPr>
        <p:spPr>
          <a:xfrm>
            <a:off x="304800" y="1786128"/>
            <a:ext cx="8686800" cy="5071872"/>
          </a:xfrm>
        </p:spPr>
        <p:txBody>
          <a:bodyPr>
            <a:normAutofit/>
          </a:bodyPr>
          <a:lstStyle/>
          <a:p>
            <a:r>
              <a:rPr lang="en-US" sz="2400" dirty="0" smtClean="0"/>
              <a:t>Individualists are outcome oriented in conflict. </a:t>
            </a:r>
          </a:p>
          <a:p>
            <a:pPr lvl="1"/>
            <a:r>
              <a:rPr lang="en-US" sz="2400" dirty="0" smtClean="0"/>
              <a:t>Individualists become frustrated when feelings aren’t asserted honestly. </a:t>
            </a:r>
          </a:p>
          <a:p>
            <a:pPr lvl="1"/>
            <a:r>
              <a:rPr lang="en-US" sz="2400" dirty="0" smtClean="0"/>
              <a:t>Conflict is perceived as productive when tangible resolutions are reached. </a:t>
            </a:r>
          </a:p>
          <a:p>
            <a:r>
              <a:rPr lang="en-US" sz="2400" dirty="0" smtClean="0"/>
              <a:t>Collectivists are process oriented in conflict. </a:t>
            </a:r>
          </a:p>
          <a:p>
            <a:pPr lvl="1"/>
            <a:r>
              <a:rPr lang="en-US" sz="2400" dirty="0" smtClean="0"/>
              <a:t>Conflict is perceived as threatening when substantive issues are addressed before </a:t>
            </a:r>
            <a:r>
              <a:rPr lang="en-US" sz="2400" dirty="0" err="1" smtClean="0"/>
              <a:t>facework</a:t>
            </a:r>
            <a:r>
              <a:rPr lang="en-US" sz="2400" dirty="0" smtClean="0"/>
              <a:t> management. </a:t>
            </a:r>
          </a:p>
          <a:p>
            <a:pPr lvl="1"/>
            <a:r>
              <a:rPr lang="en-US" sz="2400" dirty="0" smtClean="0"/>
              <a:t>Conflict is perceived as unproductive when face issues and group feelings are not addressed properly. </a:t>
            </a:r>
            <a:endParaRPr lang="en-US" sz="2400" dirty="0"/>
          </a:p>
        </p:txBody>
      </p:sp>
    </p:spTree>
    <p:extLst>
      <p:ext uri="{BB962C8B-B14F-4D97-AF65-F5344CB8AC3E}">
        <p14:creationId xmlns:p14="http://schemas.microsoft.com/office/powerpoint/2010/main" val="1674312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Context and Conflict</a:t>
            </a:r>
            <a:endParaRPr lang="en-US" dirty="0"/>
          </a:p>
        </p:txBody>
      </p:sp>
      <p:sp>
        <p:nvSpPr>
          <p:cNvPr id="2" name="Content Placeholder 1"/>
          <p:cNvSpPr>
            <a:spLocks noGrp="1"/>
          </p:cNvSpPr>
          <p:nvPr>
            <p:ph idx="1"/>
          </p:nvPr>
        </p:nvSpPr>
        <p:spPr/>
        <p:txBody>
          <a:bodyPr>
            <a:normAutofit/>
          </a:bodyPr>
          <a:lstStyle/>
          <a:p>
            <a:r>
              <a:rPr lang="en-US" sz="3200" dirty="0" smtClean="0"/>
              <a:t>Low-context cultures are more direct and explicit in conflict. </a:t>
            </a:r>
          </a:p>
          <a:p>
            <a:pPr lvl="1"/>
            <a:r>
              <a:rPr lang="en-US" sz="3200" dirty="0" smtClean="0"/>
              <a:t>Separate conflict from the individual. </a:t>
            </a:r>
          </a:p>
          <a:p>
            <a:pPr lvl="1"/>
            <a:r>
              <a:rPr lang="en-US" sz="3200" dirty="0" smtClean="0"/>
              <a:t>Prefer a solution-oriented </a:t>
            </a:r>
            <a:r>
              <a:rPr lang="en-US" sz="3200" dirty="0" err="1" smtClean="0"/>
              <a:t>stye</a:t>
            </a:r>
            <a:r>
              <a:rPr lang="en-US" sz="3200" dirty="0" smtClean="0"/>
              <a:t>. </a:t>
            </a:r>
          </a:p>
          <a:p>
            <a:r>
              <a:rPr lang="en-US" sz="3200" dirty="0" smtClean="0"/>
              <a:t>High-context cultures are more indirect and implicit in conflict. </a:t>
            </a:r>
          </a:p>
          <a:p>
            <a:pPr lvl="1"/>
            <a:r>
              <a:rPr lang="en-US" sz="3200" dirty="0" smtClean="0"/>
              <a:t>Connect conflict with the individual. </a:t>
            </a:r>
          </a:p>
          <a:p>
            <a:pPr lvl="1"/>
            <a:r>
              <a:rPr lang="en-US" sz="3200" dirty="0" smtClean="0"/>
              <a:t>Prefer a </a:t>
            </a:r>
            <a:r>
              <a:rPr lang="en-US" sz="3200" dirty="0" smtClean="0"/>
              <a:t>non-confrontational </a:t>
            </a:r>
            <a:r>
              <a:rPr lang="en-US" sz="3200" dirty="0" smtClean="0"/>
              <a:t>style.  </a:t>
            </a:r>
            <a:endParaRPr lang="en-US" sz="3200" dirty="0"/>
          </a:p>
        </p:txBody>
      </p:sp>
    </p:spTree>
    <p:extLst>
      <p:ext uri="{BB962C8B-B14F-4D97-AF65-F5344CB8AC3E}">
        <p14:creationId xmlns:p14="http://schemas.microsoft.com/office/powerpoint/2010/main" val="2815768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Neulie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Neuliep</Template>
  <TotalTime>55</TotalTime>
  <Words>246</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Neuliep</vt:lpstr>
      <vt:lpstr>CHAPTER 10</vt:lpstr>
      <vt:lpstr>Intercultural Conflict</vt:lpstr>
      <vt:lpstr>Kim’s Model of Intercultural Conflict </vt:lpstr>
      <vt:lpstr>Face </vt:lpstr>
      <vt:lpstr>Facework</vt:lpstr>
      <vt:lpstr>Conflict Communication Styles</vt:lpstr>
      <vt:lpstr>Intercultural Conflict Style</vt:lpstr>
      <vt:lpstr>Individualist vs. Collectivism in Conflict </vt:lpstr>
      <vt:lpstr>Context and Conflict</vt:lpstr>
    </vt:vector>
  </TitlesOfParts>
  <Company>La Salle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creator>Katie Dunleavy</dc:creator>
  <cp:lastModifiedBy>Michael Chang</cp:lastModifiedBy>
  <cp:revision>7</cp:revision>
  <dcterms:created xsi:type="dcterms:W3CDTF">2011-08-11T20:50:50Z</dcterms:created>
  <dcterms:modified xsi:type="dcterms:W3CDTF">2012-11-28T18:52:47Z</dcterms:modified>
</cp:coreProperties>
</file>