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00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30A0B-914A-4E0F-80F0-5C9330069287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Intercultural Communication in Organizations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858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German Management Practices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Facts more important than face</a:t>
            </a:r>
          </a:p>
          <a:p>
            <a:r>
              <a:rPr lang="en-US" sz="3200" dirty="0" smtClean="0"/>
              <a:t>Factual honesty more important than politeness</a:t>
            </a:r>
          </a:p>
          <a:p>
            <a:r>
              <a:rPr lang="en-US" sz="3200" dirty="0" smtClean="0"/>
              <a:t>State-regulated apprentice system</a:t>
            </a:r>
          </a:p>
          <a:p>
            <a:r>
              <a:rPr lang="en-US" sz="3200" dirty="0" smtClean="0"/>
              <a:t>Compartmentalization </a:t>
            </a:r>
          </a:p>
          <a:p>
            <a:r>
              <a:rPr lang="en-US" sz="3200" dirty="0" smtClean="0"/>
              <a:t>Leadership positions awarded with time and experience (practicality) over academic degrees</a:t>
            </a:r>
            <a:endParaRPr lang="en-US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Mexican Management Practices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328"/>
            <a:ext cx="8610600" cy="469087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Not rewarded with initiative, or self-determinism</a:t>
            </a:r>
          </a:p>
          <a:p>
            <a:r>
              <a:rPr lang="en-US" dirty="0" smtClean="0"/>
              <a:t>Employers do not show favoritism </a:t>
            </a:r>
          </a:p>
          <a:p>
            <a:r>
              <a:rPr lang="en-US" dirty="0" smtClean="0"/>
              <a:t>View work as a “necessary evil”</a:t>
            </a:r>
          </a:p>
          <a:p>
            <a:r>
              <a:rPr lang="en-US" dirty="0" smtClean="0"/>
              <a:t>Organizations considered paternalistic</a:t>
            </a:r>
          </a:p>
          <a:p>
            <a:r>
              <a:rPr lang="en-US" dirty="0" smtClean="0"/>
              <a:t>Value cooperation over competition</a:t>
            </a:r>
          </a:p>
          <a:p>
            <a:r>
              <a:rPr lang="en-US" dirty="0" smtClean="0"/>
              <a:t>Top positions inherited or acquired through mutual favors/friendship</a:t>
            </a:r>
          </a:p>
          <a:p>
            <a:r>
              <a:rPr lang="en-US" dirty="0" smtClean="0"/>
              <a:t>Rigid hierarchy</a:t>
            </a:r>
          </a:p>
          <a:p>
            <a:r>
              <a:rPr lang="en-US" dirty="0" smtClean="0"/>
              <a:t>Innovative/risk taking behavior is inappropriate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Chinese Management Practices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Business practices guided by Confucian ideals</a:t>
            </a:r>
          </a:p>
          <a:p>
            <a:r>
              <a:rPr lang="en-US" sz="2800" dirty="0" smtClean="0"/>
              <a:t>Relationships viewed as unequal</a:t>
            </a:r>
          </a:p>
          <a:p>
            <a:r>
              <a:rPr lang="en-US" sz="2800" dirty="0" smtClean="0"/>
              <a:t>No separation between social and organizational relationships</a:t>
            </a:r>
          </a:p>
          <a:p>
            <a:r>
              <a:rPr lang="en-US" sz="2800" dirty="0" smtClean="0"/>
              <a:t>Management is responsible for decision making</a:t>
            </a:r>
          </a:p>
          <a:p>
            <a:r>
              <a:rPr lang="en-US" sz="2800" dirty="0" smtClean="0"/>
              <a:t>Organizational conflict dealt with through mediation and compromise</a:t>
            </a:r>
          </a:p>
          <a:p>
            <a:r>
              <a:rPr lang="en-US" sz="2800" dirty="0" smtClean="0"/>
              <a:t>Gift giving</a:t>
            </a:r>
            <a:endParaRPr lang="en-US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Middle East Business Practices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smtClean="0"/>
              <a:t>National </a:t>
            </a:r>
            <a:r>
              <a:rPr lang="en-US" sz="3200" dirty="0" smtClean="0"/>
              <a:t>development and industrialization are top priorities </a:t>
            </a:r>
          </a:p>
          <a:p>
            <a:r>
              <a:rPr lang="en-US" sz="3200" dirty="0" smtClean="0"/>
              <a:t>Cultural discontinuity </a:t>
            </a:r>
          </a:p>
          <a:p>
            <a:r>
              <a:rPr lang="en-US" sz="3200" dirty="0" smtClean="0"/>
              <a:t>Growth of economy is rapid</a:t>
            </a:r>
          </a:p>
          <a:p>
            <a:r>
              <a:rPr lang="en-US" sz="3200" dirty="0" smtClean="0"/>
              <a:t>U.S. very unknowledgeable about middle east business practices, including names and titles</a:t>
            </a:r>
            <a:endParaRPr 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Intercultural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U.S. business face a multicultural population and work-force, as well as a globalized economic system.</a:t>
            </a:r>
          </a:p>
          <a:p>
            <a:r>
              <a:rPr lang="en-US" dirty="0" smtClean="0"/>
              <a:t>There is no culture-free theory of management.</a:t>
            </a:r>
          </a:p>
          <a:p>
            <a:r>
              <a:rPr lang="en-US" dirty="0" smtClean="0"/>
              <a:t>Includes such issues as:  perceptions, building trust, respect, as well as behavioral rules regarding  time, communication,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465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Dimensions of Culture and Organizational Culture 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825683"/>
            <a:ext cx="5333999" cy="5032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36420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Power Distance &amp; Organizations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4327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Characteristics of large power distance cultures: </a:t>
            </a:r>
          </a:p>
          <a:p>
            <a:pPr lvl="1"/>
            <a:r>
              <a:rPr lang="en-US" sz="3600" dirty="0" smtClean="0"/>
              <a:t>Status conscious</a:t>
            </a:r>
          </a:p>
          <a:p>
            <a:pPr lvl="1"/>
            <a:r>
              <a:rPr lang="en-US" sz="3600" dirty="0" smtClean="0"/>
              <a:t>Employ top-down communication </a:t>
            </a:r>
          </a:p>
          <a:p>
            <a:pPr lvl="1"/>
            <a:r>
              <a:rPr lang="en-US" sz="3600" dirty="0" smtClean="0"/>
              <a:t>Mindful of employee welfare</a:t>
            </a:r>
          </a:p>
          <a:p>
            <a:pPr lvl="1"/>
            <a:r>
              <a:rPr lang="en-US" sz="3600" dirty="0" smtClean="0"/>
              <a:t>Employees not expected to participate in decision making.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001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 Context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A culture’s perspective on nature is often translates into its organizational practices. </a:t>
            </a:r>
          </a:p>
          <a:p>
            <a:r>
              <a:rPr lang="en-US" sz="3200" dirty="0" smtClean="0"/>
              <a:t>Collectivistic cultures tend to prefer working together in the same physical location. </a:t>
            </a:r>
          </a:p>
          <a:p>
            <a:r>
              <a:rPr lang="en-US" sz="3200" dirty="0" smtClean="0"/>
              <a:t>Where physical privacy is not possible (e.g. Korea), psychological privacy is utilized.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55033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Perceptual Context </a:t>
            </a:r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Perceptions of American business practices:</a:t>
            </a:r>
          </a:p>
          <a:p>
            <a:pPr lvl="1"/>
            <a:r>
              <a:rPr lang="en-US" sz="2800" dirty="0" smtClean="0"/>
              <a:t>Many Muslim countries dislike the U.S.</a:t>
            </a:r>
          </a:p>
          <a:p>
            <a:pPr lvl="1"/>
            <a:r>
              <a:rPr lang="en-US" sz="2800" dirty="0" smtClean="0"/>
              <a:t>Some traditional allies (e.g. Canada) have a low opinion of the U.S.</a:t>
            </a:r>
          </a:p>
          <a:p>
            <a:pPr lvl="1"/>
            <a:r>
              <a:rPr lang="en-US" sz="2800" dirty="0" smtClean="0"/>
              <a:t>India has most favorable opinion of U.S. </a:t>
            </a:r>
          </a:p>
          <a:p>
            <a:pPr lvl="1"/>
            <a:r>
              <a:rPr lang="en-US" sz="2800" dirty="0" smtClean="0"/>
              <a:t>Russia has a more favorable opinion than a decade ago.</a:t>
            </a:r>
          </a:p>
          <a:p>
            <a:pPr lvl="1"/>
            <a:r>
              <a:rPr lang="en-US" sz="2800" dirty="0" smtClean="0"/>
              <a:t>Characteristics mentioned in association with the U.S.: greedy, violent, immoral, rude, hardworking, and inventive.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04018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Socio-Relational Context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Family corporation culture</a:t>
            </a:r>
          </a:p>
          <a:p>
            <a:pPr lvl="1"/>
            <a:r>
              <a:rPr lang="en-US" sz="2400" dirty="0" smtClean="0"/>
              <a:t>A metaphor for organizations</a:t>
            </a:r>
          </a:p>
          <a:p>
            <a:pPr lvl="1"/>
            <a:r>
              <a:rPr lang="en-US" sz="2400" dirty="0" smtClean="0"/>
              <a:t>Characteristics</a:t>
            </a:r>
          </a:p>
          <a:p>
            <a:pPr lvl="2"/>
            <a:r>
              <a:rPr lang="en-US" sz="2400" dirty="0" smtClean="0"/>
              <a:t>Personal</a:t>
            </a:r>
          </a:p>
          <a:p>
            <a:pPr lvl="2"/>
            <a:r>
              <a:rPr lang="en-US" sz="2400" dirty="0" smtClean="0"/>
              <a:t>Face-to-face communication</a:t>
            </a:r>
          </a:p>
          <a:p>
            <a:pPr lvl="2"/>
            <a:r>
              <a:rPr lang="en-US" sz="2400" dirty="0" smtClean="0"/>
              <a:t>Hierarchical </a:t>
            </a:r>
          </a:p>
          <a:p>
            <a:pPr lvl="1"/>
            <a:r>
              <a:rPr lang="en-US" sz="2400" dirty="0" smtClean="0"/>
              <a:t>Rewards</a:t>
            </a:r>
          </a:p>
          <a:p>
            <a:pPr lvl="2"/>
            <a:r>
              <a:rPr lang="en-US" sz="2400" dirty="0" smtClean="0"/>
              <a:t>Pleasing elders </a:t>
            </a:r>
          </a:p>
          <a:p>
            <a:pPr lvl="1"/>
            <a:r>
              <a:rPr lang="en-US" sz="2400" dirty="0" smtClean="0"/>
              <a:t>Sanctions</a:t>
            </a:r>
          </a:p>
          <a:p>
            <a:pPr lvl="2"/>
            <a:r>
              <a:rPr lang="en-US" sz="2400" dirty="0" smtClean="0"/>
              <a:t>Loss of affection</a:t>
            </a:r>
          </a:p>
          <a:p>
            <a:pPr lvl="2"/>
            <a:r>
              <a:rPr lang="en-US" sz="2400" dirty="0" smtClean="0"/>
              <a:t>Loss of role in the “family”</a:t>
            </a: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Verbal Communication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35691"/>
          </a:xfrm>
        </p:spPr>
        <p:txBody>
          <a:bodyPr>
            <a:noAutofit/>
          </a:bodyPr>
          <a:lstStyle/>
          <a:p>
            <a:r>
              <a:rPr lang="en-US" sz="3200" dirty="0" smtClean="0"/>
              <a:t>Seven deadly sins of international misunderstanding:</a:t>
            </a:r>
          </a:p>
          <a:p>
            <a:pPr lvl="1"/>
            <a:r>
              <a:rPr lang="en-US" sz="3200" dirty="0" smtClean="0"/>
              <a:t>Local color</a:t>
            </a:r>
          </a:p>
          <a:p>
            <a:pPr lvl="1"/>
            <a:r>
              <a:rPr lang="en-US" sz="3200" dirty="0" smtClean="0"/>
              <a:t>Jargon</a:t>
            </a:r>
          </a:p>
          <a:p>
            <a:pPr lvl="1"/>
            <a:r>
              <a:rPr lang="en-US" sz="3200" dirty="0" smtClean="0"/>
              <a:t>Slang</a:t>
            </a:r>
          </a:p>
          <a:p>
            <a:pPr lvl="1"/>
            <a:r>
              <a:rPr lang="en-US" sz="3200" dirty="0" err="1" smtClean="0"/>
              <a:t>Officialese</a:t>
            </a:r>
            <a:endParaRPr lang="en-US" sz="3200" dirty="0" smtClean="0"/>
          </a:p>
          <a:p>
            <a:pPr lvl="1"/>
            <a:r>
              <a:rPr lang="en-US" sz="3200" dirty="0" smtClean="0"/>
              <a:t>Humor </a:t>
            </a:r>
          </a:p>
          <a:p>
            <a:pPr lvl="1"/>
            <a:r>
              <a:rPr lang="en-US" sz="3200" dirty="0" smtClean="0"/>
              <a:t>Vocabulary </a:t>
            </a:r>
          </a:p>
          <a:p>
            <a:pPr lvl="1"/>
            <a:r>
              <a:rPr lang="en-US" sz="3200" dirty="0" smtClean="0"/>
              <a:t>Grammar</a:t>
            </a:r>
            <a:endParaRPr lang="en-US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Japanese Management Practices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err="1" smtClean="0"/>
              <a:t>Shushin</a:t>
            </a:r>
            <a:r>
              <a:rPr lang="en-US" sz="3600" dirty="0" smtClean="0"/>
              <a:t> </a:t>
            </a:r>
            <a:r>
              <a:rPr lang="en-US" sz="3600" dirty="0" err="1" smtClean="0"/>
              <a:t>koyo</a:t>
            </a:r>
            <a:r>
              <a:rPr lang="en-US" sz="3600" dirty="0" smtClean="0"/>
              <a:t> (lifetime employment)</a:t>
            </a:r>
          </a:p>
          <a:p>
            <a:r>
              <a:rPr lang="en-US" sz="3600" dirty="0" err="1" smtClean="0"/>
              <a:t>Nenko</a:t>
            </a:r>
            <a:r>
              <a:rPr lang="en-US" sz="3600" dirty="0" smtClean="0"/>
              <a:t> </a:t>
            </a:r>
            <a:r>
              <a:rPr lang="en-US" sz="3600" dirty="0" err="1" smtClean="0"/>
              <a:t>joretsu</a:t>
            </a:r>
            <a:r>
              <a:rPr lang="en-US" sz="3600" dirty="0" smtClean="0"/>
              <a:t> (seniority grading)</a:t>
            </a:r>
          </a:p>
          <a:p>
            <a:pPr lvl="1"/>
            <a:r>
              <a:rPr lang="en-US" sz="3600" dirty="0" smtClean="0"/>
              <a:t>Moving toward performance-based grading</a:t>
            </a:r>
          </a:p>
          <a:p>
            <a:r>
              <a:rPr lang="en-US" sz="3600" dirty="0" err="1" smtClean="0"/>
              <a:t>Taiso</a:t>
            </a:r>
            <a:r>
              <a:rPr lang="en-US" sz="3600" dirty="0" smtClean="0"/>
              <a:t> (morning exercise)</a:t>
            </a:r>
          </a:p>
          <a:p>
            <a:r>
              <a:rPr lang="en-US" sz="3600" dirty="0" smtClean="0"/>
              <a:t>Feeling-based cognitive style of decision making </a:t>
            </a:r>
            <a:endParaRPr lang="en-US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eulie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Neuliep</Template>
  <TotalTime>103</TotalTime>
  <Words>428</Words>
  <Application>Microsoft Office PowerPoint</Application>
  <PresentationFormat>On-screen Show (4:3)</PresentationFormat>
  <Paragraphs>79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Neuliep</vt:lpstr>
      <vt:lpstr>CHAPTER 11</vt:lpstr>
      <vt:lpstr>Intercultural Management</vt:lpstr>
      <vt:lpstr>Dimensions of Culture and Organizational Culture </vt:lpstr>
      <vt:lpstr>Power Distance &amp; Organizations</vt:lpstr>
      <vt:lpstr>Environmental Context </vt:lpstr>
      <vt:lpstr>Perceptual Context </vt:lpstr>
      <vt:lpstr>Socio-Relational Context</vt:lpstr>
      <vt:lpstr>Verbal Communication</vt:lpstr>
      <vt:lpstr>Japanese Management Practices</vt:lpstr>
      <vt:lpstr>German Management Practices</vt:lpstr>
      <vt:lpstr>Mexican Management Practices</vt:lpstr>
      <vt:lpstr>Chinese Management Practices</vt:lpstr>
      <vt:lpstr>Middle East Business Practices</vt:lpstr>
    </vt:vector>
  </TitlesOfParts>
  <Company>La Salle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</dc:title>
  <dc:creator>Katie Dunleavy</dc:creator>
  <cp:lastModifiedBy>Michael Chang</cp:lastModifiedBy>
  <cp:revision>18</cp:revision>
  <dcterms:created xsi:type="dcterms:W3CDTF">2011-08-11T21:30:56Z</dcterms:created>
  <dcterms:modified xsi:type="dcterms:W3CDTF">2012-12-03T18:33:17Z</dcterms:modified>
</cp:coreProperties>
</file>