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Acculturation, Culture Shock, and </a:t>
            </a:r>
            <a:r>
              <a:rPr lang="en-US" smtClean="0"/>
              <a:t>Intercultural Competence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49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of Intercultural Communication Competence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Psychomotor component—enactment (skill) of the knowledge and affective components. </a:t>
            </a:r>
          </a:p>
          <a:p>
            <a:r>
              <a:rPr lang="en-US" sz="3200" dirty="0" smtClean="0"/>
              <a:t>Elements: </a:t>
            </a:r>
          </a:p>
          <a:p>
            <a:pPr lvl="1"/>
            <a:r>
              <a:rPr lang="en-US" sz="3200" dirty="0" smtClean="0"/>
              <a:t>Verbal and nonverbal performance</a:t>
            </a:r>
          </a:p>
          <a:p>
            <a:pPr lvl="1"/>
            <a:r>
              <a:rPr lang="en-US" sz="3200" dirty="0" smtClean="0"/>
              <a:t>Role enactment 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of Intercultural Communication Competence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Situational Features—competence varies in situations and contexts. </a:t>
            </a:r>
          </a:p>
          <a:p>
            <a:pPr lvl="1"/>
            <a:r>
              <a:rPr lang="en-US" sz="3200" dirty="0" smtClean="0"/>
              <a:t>This is dependent upon:</a:t>
            </a:r>
          </a:p>
          <a:p>
            <a:pPr lvl="2"/>
            <a:r>
              <a:rPr lang="en-US" sz="3200" dirty="0" smtClean="0"/>
              <a:t>Environment</a:t>
            </a:r>
          </a:p>
          <a:p>
            <a:pPr lvl="2"/>
            <a:r>
              <a:rPr lang="en-US" sz="3200" dirty="0" smtClean="0"/>
              <a:t>Previous contact </a:t>
            </a:r>
          </a:p>
          <a:p>
            <a:pPr lvl="2"/>
            <a:r>
              <a:rPr lang="en-US" sz="3200" dirty="0" smtClean="0"/>
              <a:t>Status differential </a:t>
            </a:r>
          </a:p>
          <a:p>
            <a:pPr lvl="2"/>
            <a:r>
              <a:rPr lang="en-US" sz="3200" dirty="0" smtClean="0"/>
              <a:t>Third-party interventions 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Integrated Model of Intercultural Competence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Empathy</a:t>
            </a:r>
          </a:p>
          <a:p>
            <a:r>
              <a:rPr lang="en-US" sz="3600" dirty="0" smtClean="0"/>
              <a:t>Intercultural experience/training</a:t>
            </a:r>
          </a:p>
          <a:p>
            <a:r>
              <a:rPr lang="en-US" sz="3600" dirty="0" smtClean="0"/>
              <a:t>Approach tendencies</a:t>
            </a:r>
          </a:p>
          <a:p>
            <a:r>
              <a:rPr lang="en-US" sz="3600" dirty="0" smtClean="0"/>
              <a:t>Global attitude</a:t>
            </a:r>
          </a:p>
          <a:p>
            <a:r>
              <a:rPr lang="en-US" sz="3600" dirty="0" smtClean="0"/>
              <a:t>Listening skills 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Acculturation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process whereby you adapt to a new culture by adopting its values, attitudes, and practices. </a:t>
            </a:r>
          </a:p>
          <a:p>
            <a:r>
              <a:rPr lang="en-US" sz="3200" dirty="0" smtClean="0"/>
              <a:t>Factors to bring cultures together:</a:t>
            </a:r>
          </a:p>
          <a:p>
            <a:pPr lvl="1"/>
            <a:r>
              <a:rPr lang="en-US" sz="3200" dirty="0" smtClean="0"/>
              <a:t>Mobility</a:t>
            </a:r>
          </a:p>
          <a:p>
            <a:pPr lvl="1"/>
            <a:r>
              <a:rPr lang="en-US" sz="3200" dirty="0" smtClean="0"/>
              <a:t>Voluntariness</a:t>
            </a:r>
          </a:p>
          <a:p>
            <a:pPr lvl="1"/>
            <a:r>
              <a:rPr lang="en-US" sz="3200" dirty="0" smtClean="0"/>
              <a:t>Permanence </a:t>
            </a:r>
          </a:p>
          <a:p>
            <a:r>
              <a:rPr lang="en-US" sz="3200" dirty="0" smtClean="0"/>
              <a:t>Acculturative stress—the anxiety and stress associated with acculturation.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Acculturation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culture influences the individual, and the individual influences the culture</a:t>
            </a:r>
          </a:p>
          <a:p>
            <a:r>
              <a:rPr lang="en-US" sz="3000" dirty="0" smtClean="0"/>
              <a:t>Acculturation of an individual influenced by: </a:t>
            </a:r>
          </a:p>
          <a:p>
            <a:pPr lvl="1"/>
            <a:r>
              <a:rPr lang="en-US" sz="3000" dirty="0" smtClean="0"/>
              <a:t>Communication</a:t>
            </a:r>
          </a:p>
          <a:p>
            <a:pPr lvl="1"/>
            <a:r>
              <a:rPr lang="en-US" sz="3000" dirty="0" smtClean="0"/>
              <a:t>Environment</a:t>
            </a:r>
          </a:p>
          <a:p>
            <a:pPr lvl="1"/>
            <a:r>
              <a:rPr lang="en-US" sz="3000" dirty="0" smtClean="0"/>
              <a:t>Competence </a:t>
            </a:r>
          </a:p>
          <a:p>
            <a:pPr lvl="1"/>
            <a:r>
              <a:rPr lang="en-US" sz="3000" dirty="0" smtClean="0"/>
              <a:t>Host receptivity</a:t>
            </a:r>
          </a:p>
          <a:p>
            <a:pPr lvl="1"/>
            <a:r>
              <a:rPr lang="en-US" sz="3000" dirty="0" smtClean="0"/>
              <a:t>Host conformity pressure, etc. 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Acculturation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Assimilation</a:t>
            </a:r>
          </a:p>
          <a:p>
            <a:r>
              <a:rPr lang="en-US" sz="4000" dirty="0" smtClean="0"/>
              <a:t>Integration</a:t>
            </a:r>
          </a:p>
          <a:p>
            <a:r>
              <a:rPr lang="en-US" sz="4000" dirty="0" smtClean="0"/>
              <a:t>Separation</a:t>
            </a:r>
          </a:p>
          <a:p>
            <a:r>
              <a:rPr lang="en-US" sz="4000" dirty="0" smtClean="0"/>
              <a:t>Marginalization </a:t>
            </a:r>
          </a:p>
          <a:p>
            <a:r>
              <a:rPr lang="en-US" sz="4000" dirty="0" smtClean="0"/>
              <a:t>Cultural transmutation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Shock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effects associated with the tension and anxiety of entering a new culture, combined with the sensations of loss, confusion, and powerlessness resulting from the forfeiture of cultural norms and social rituals.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Culture Shock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54775"/>
            <a:ext cx="8229600" cy="444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Curve of Culture Shock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Contains two of the U curves of the culture shock model </a:t>
            </a:r>
          </a:p>
          <a:p>
            <a:r>
              <a:rPr lang="en-US" sz="3600" dirty="0" smtClean="0"/>
              <a:t>Includes re-entry shock </a:t>
            </a:r>
          </a:p>
          <a:p>
            <a:r>
              <a:rPr lang="en-US" sz="3600" dirty="0" smtClean="0"/>
              <a:t>Makes communication of cross-cultural experiences difficult to share </a:t>
            </a:r>
          </a:p>
          <a:p>
            <a:r>
              <a:rPr lang="en-US" sz="3600" dirty="0" smtClean="0"/>
              <a:t>Generally, culture shock takes approximately one year 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of Intercultural Communication Competence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Knowledge component—at minimum, a comprehension of values and beliefs. </a:t>
            </a:r>
          </a:p>
          <a:p>
            <a:pPr lvl="1"/>
            <a:r>
              <a:rPr lang="en-US" sz="3200" dirty="0" smtClean="0"/>
              <a:t>Influenced by:</a:t>
            </a:r>
          </a:p>
          <a:p>
            <a:pPr lvl="2"/>
            <a:r>
              <a:rPr lang="en-US" sz="3200" dirty="0" smtClean="0"/>
              <a:t>Cognitive simplicity and rigidity</a:t>
            </a:r>
          </a:p>
          <a:p>
            <a:pPr lvl="2"/>
            <a:r>
              <a:rPr lang="en-US" sz="3200" dirty="0" smtClean="0"/>
              <a:t>Ethnocentrism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of Intercultural Communication Competence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Affective component—motivation to interact with those from other cultures. </a:t>
            </a:r>
          </a:p>
          <a:p>
            <a:pPr lvl="1"/>
            <a:r>
              <a:rPr lang="en-US" sz="3200" dirty="0" smtClean="0"/>
              <a:t>Influenced by:</a:t>
            </a:r>
          </a:p>
          <a:p>
            <a:pPr lvl="2"/>
            <a:r>
              <a:rPr lang="en-US" sz="3200" dirty="0" smtClean="0"/>
              <a:t>Intercultural communication apprehension </a:t>
            </a:r>
          </a:p>
          <a:p>
            <a:pPr lvl="2"/>
            <a:r>
              <a:rPr lang="en-US" sz="3200" dirty="0" smtClean="0"/>
              <a:t>Intercultural willingness to communicate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105</TotalTime>
  <Words>280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Neuliep</vt:lpstr>
      <vt:lpstr>CHAPTER 12</vt:lpstr>
      <vt:lpstr>Acculturation</vt:lpstr>
      <vt:lpstr>Model of Acculturation</vt:lpstr>
      <vt:lpstr>Modes of Acculturation</vt:lpstr>
      <vt:lpstr>Culture Shock</vt:lpstr>
      <vt:lpstr>Model of Culture Shock </vt:lpstr>
      <vt:lpstr>W Curve of Culture Shock</vt:lpstr>
      <vt:lpstr>Model of Intercultural Communication Competence </vt:lpstr>
      <vt:lpstr>Model of Intercultural Communication Competence </vt:lpstr>
      <vt:lpstr>Model of Intercultural Communication Competence </vt:lpstr>
      <vt:lpstr>Model of Intercultural Communication Competence </vt:lpstr>
      <vt:lpstr>Integrated Model of Intercultural Competence </vt:lpstr>
    </vt:vector>
  </TitlesOfParts>
  <Company>La Salle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Katie Dunleavy</dc:creator>
  <cp:lastModifiedBy>taccomazzo</cp:lastModifiedBy>
  <cp:revision>11</cp:revision>
  <dcterms:created xsi:type="dcterms:W3CDTF">2011-08-11T21:44:41Z</dcterms:created>
  <dcterms:modified xsi:type="dcterms:W3CDTF">2011-08-23T20:51:41Z</dcterms:modified>
</cp:coreProperties>
</file>