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0A0B-914A-4E0F-80F0-5C933006928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Necessity of Intercultural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604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Fundamental Assumptions about Intercultural Communication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743200"/>
            <a:ext cx="8229600" cy="32004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4000" dirty="0" smtClean="0"/>
          </a:p>
          <a:p>
            <a:pPr marL="109728" indent="0">
              <a:buNone/>
            </a:pPr>
            <a:r>
              <a:rPr lang="en-US" sz="4000" dirty="0" smtClean="0"/>
              <a:t>#1: During intercultural communication, the message sent is usually not the message received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28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700" dirty="0">
                <a:solidFill>
                  <a:srgbClr val="04617B"/>
                </a:solidFill>
              </a:rPr>
              <a:t>Fundamental Assumptions about Intercultural Communication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000" dirty="0" smtClean="0"/>
              <a:t>#2: Intercultural communication is primarily a nonverbal act between people.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58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700" dirty="0">
                <a:solidFill>
                  <a:srgbClr val="04617B"/>
                </a:solidFill>
              </a:rPr>
              <a:t>Fundamental Assumptions about Intercultural Communication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971800"/>
            <a:ext cx="8229600" cy="28194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3200" dirty="0" smtClean="0"/>
          </a:p>
          <a:p>
            <a:pPr marL="109728" indent="0">
              <a:buNone/>
            </a:pPr>
            <a:r>
              <a:rPr lang="en-US" sz="4000" dirty="0" smtClean="0"/>
              <a:t>#3: Intercultural communication necessarily involves a clash of communicator style.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489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700" dirty="0"/>
              <a:t>Fundamental Assumptions about Intercultural Communication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50519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4000" dirty="0" smtClean="0"/>
          </a:p>
          <a:p>
            <a:pPr marL="109728" indent="0">
              <a:buNone/>
            </a:pPr>
            <a:r>
              <a:rPr lang="en-US" sz="4000" dirty="0" smtClean="0"/>
              <a:t>#4: Initial intercultural communication is a group phenomenon experienced by individuals.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50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676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700" dirty="0"/>
              <a:t>Fundamental Assumptions about Intercultural Communication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819400"/>
            <a:ext cx="8229600" cy="2895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4000" dirty="0" smtClean="0"/>
          </a:p>
          <a:p>
            <a:pPr marL="109728" indent="0">
              <a:buNone/>
            </a:pPr>
            <a:r>
              <a:rPr lang="en-US" sz="4000" dirty="0" smtClean="0"/>
              <a:t>#5: Intercultural communication is a cycle of stress and adaptation.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633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Ethical Approaches for Assessing Human Conduct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209801"/>
            <a:ext cx="8229600" cy="4191000"/>
          </a:xfrm>
        </p:spPr>
        <p:txBody>
          <a:bodyPr>
            <a:normAutofit fontScale="85000" lnSpcReduction="20000"/>
          </a:bodyPr>
          <a:lstStyle/>
          <a:p>
            <a:endParaRPr lang="en-US" sz="3600" dirty="0" smtClean="0"/>
          </a:p>
          <a:p>
            <a:r>
              <a:rPr lang="en-US" sz="3200" dirty="0" smtClean="0"/>
              <a:t>Utilitarian Emphasis – conduct acceptable if good outweighs evil.</a:t>
            </a:r>
          </a:p>
          <a:p>
            <a:r>
              <a:rPr lang="en-US" dirty="0" smtClean="0"/>
              <a:t>Personal </a:t>
            </a:r>
            <a:r>
              <a:rPr lang="en-US" sz="3200" dirty="0" smtClean="0"/>
              <a:t>Rights Emphasis – individual’s right to choose is emphasized.</a:t>
            </a:r>
          </a:p>
          <a:p>
            <a:r>
              <a:rPr lang="en-US" sz="3200" dirty="0" smtClean="0"/>
              <a:t>Fairness Emphasis – conduct acceptable if everyone treated similarly.</a:t>
            </a:r>
          </a:p>
          <a:p>
            <a:r>
              <a:rPr lang="en-US" sz="3200" dirty="0" smtClean="0"/>
              <a:t>Common Good Emphasis – actions should contribute to the community good.</a:t>
            </a:r>
          </a:p>
          <a:p>
            <a:r>
              <a:rPr lang="en-US" sz="3200" dirty="0" smtClean="0"/>
              <a:t>Virtues Emphasis – certain virtues should guide behavior.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1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Other useful concept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Xenophobia:  An unreasonable fear or hatred of foreigners or strangers or of that which is foreign or strange.</a:t>
            </a:r>
          </a:p>
        </p:txBody>
      </p:sp>
    </p:spTree>
    <p:extLst>
      <p:ext uri="{BB962C8B-B14F-4D97-AF65-F5344CB8AC3E}">
        <p14:creationId xmlns:p14="http://schemas.microsoft.com/office/powerpoint/2010/main" val="127840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914400"/>
          </a:xfrm>
        </p:spPr>
        <p:txBody>
          <a:bodyPr/>
          <a:lstStyle/>
          <a:p>
            <a:r>
              <a:rPr lang="en-US" dirty="0" smtClean="0"/>
              <a:t>Other Useful Concept: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8229600" cy="4038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Ethnocentrism:</a:t>
            </a:r>
          </a:p>
          <a:p>
            <a:pPr marL="0" indent="0">
              <a:buNone/>
            </a:pPr>
            <a:r>
              <a:rPr lang="en-US" dirty="0" smtClean="0"/>
              <a:t>1. The belief in the inherent superiority of one’s ethnic group or culture.</a:t>
            </a:r>
          </a:p>
          <a:p>
            <a:pPr marL="0" indent="0">
              <a:buNone/>
            </a:pPr>
            <a:r>
              <a:rPr lang="en-US" dirty="0" smtClean="0"/>
              <a:t>2. A tendency to judge other groups or cultures from the perspective of one’s own.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94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Benefits of Intercultural Communication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Healthier communities</a:t>
            </a:r>
          </a:p>
          <a:p>
            <a:r>
              <a:rPr lang="en-US" sz="3200" dirty="0" smtClean="0"/>
              <a:t>Increased commerce</a:t>
            </a:r>
          </a:p>
          <a:p>
            <a:r>
              <a:rPr lang="en-US" sz="3200" dirty="0" smtClean="0"/>
              <a:t>Reduced conflict</a:t>
            </a:r>
          </a:p>
          <a:p>
            <a:r>
              <a:rPr lang="en-US" sz="3200" dirty="0" smtClean="0"/>
              <a:t>Personal growth through tolerance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973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Eight Properties of Communication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Process -- ongoing</a:t>
            </a:r>
          </a:p>
          <a:p>
            <a:r>
              <a:rPr lang="en-US" sz="3200" dirty="0" smtClean="0"/>
              <a:t>Dynamic -- changing</a:t>
            </a:r>
          </a:p>
          <a:p>
            <a:r>
              <a:rPr lang="en-US" sz="3200" dirty="0" smtClean="0"/>
              <a:t>Interactive-</a:t>
            </a:r>
            <a:r>
              <a:rPr lang="en-US" sz="3200" dirty="0" err="1" smtClean="0"/>
              <a:t>Transactive</a:t>
            </a:r>
            <a:r>
              <a:rPr lang="en-US" sz="3200" dirty="0" smtClean="0"/>
              <a:t> – two-way exchange</a:t>
            </a:r>
          </a:p>
          <a:p>
            <a:r>
              <a:rPr lang="en-US" sz="3200" dirty="0" smtClean="0"/>
              <a:t>Symbolic – learned symbol for representation</a:t>
            </a:r>
          </a:p>
          <a:p>
            <a:r>
              <a:rPr lang="en-US" sz="3200" dirty="0" smtClean="0"/>
              <a:t>Intentionality – both intentional &amp; unintentional</a:t>
            </a:r>
          </a:p>
          <a:p>
            <a:r>
              <a:rPr lang="en-US" sz="3200" dirty="0" smtClean="0"/>
              <a:t>Contextual – context typically defines meaning</a:t>
            </a:r>
          </a:p>
          <a:p>
            <a:r>
              <a:rPr lang="en-US" sz="3200" dirty="0" smtClean="0"/>
              <a:t>Ubiquitous – present everywhere</a:t>
            </a:r>
          </a:p>
          <a:p>
            <a:r>
              <a:rPr lang="en-US" sz="3200" dirty="0" smtClean="0"/>
              <a:t>Cultural – profoundly shapes communication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7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Communication </a:t>
            </a:r>
            <a:endParaRPr lang="en-US" sz="5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dirty="0"/>
              <a:t>T</a:t>
            </a:r>
            <a:r>
              <a:rPr lang="en-US" sz="3200" dirty="0" smtClean="0"/>
              <a:t>he </a:t>
            </a:r>
            <a:r>
              <a:rPr lang="en-US" sz="3200" dirty="0"/>
              <a:t>simultaneous encoding, decoding, and interpretation of verbal and nonverbal messages between people. </a:t>
            </a:r>
          </a:p>
        </p:txBody>
      </p:sp>
    </p:spTree>
    <p:extLst>
      <p:ext uri="{BB962C8B-B14F-4D97-AF65-F5344CB8AC3E}">
        <p14:creationId xmlns:p14="http://schemas.microsoft.com/office/powerpoint/2010/main" val="64487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8763000" cy="1143000"/>
          </a:xfrm>
        </p:spPr>
        <p:txBody>
          <a:bodyPr>
            <a:noAutofit/>
          </a:bodyPr>
          <a:lstStyle/>
          <a:p>
            <a:pPr algn="ctr"/>
            <a:r>
              <a:rPr lang="en-US" sz="4700" dirty="0" smtClean="0"/>
              <a:t>Communication Apprehension (CA)</a:t>
            </a:r>
            <a:endParaRPr lang="en-US" sz="47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pPr marL="109728" indent="0" algn="ctr">
              <a:buNone/>
            </a:pPr>
            <a:r>
              <a:rPr lang="en-US" sz="3200" dirty="0" smtClean="0"/>
              <a:t>The fear </a:t>
            </a:r>
            <a:r>
              <a:rPr lang="en-US" sz="3200" dirty="0"/>
              <a:t>or anxiety associated with either real or anticipated communication with another person or group of persons. </a:t>
            </a:r>
          </a:p>
        </p:txBody>
      </p:sp>
    </p:spTree>
    <p:extLst>
      <p:ext uri="{BB962C8B-B14F-4D97-AF65-F5344CB8AC3E}">
        <p14:creationId xmlns:p14="http://schemas.microsoft.com/office/powerpoint/2010/main" val="180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Four Types of Communication Apprehensions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10000"/>
          </a:xfrm>
        </p:spPr>
        <p:txBody>
          <a:bodyPr>
            <a:normAutofit fontScale="77500" lnSpcReduction="20000"/>
          </a:bodyPr>
          <a:lstStyle/>
          <a:p>
            <a:endParaRPr lang="en-US" sz="3600" dirty="0" smtClean="0"/>
          </a:p>
          <a:p>
            <a:r>
              <a:rPr lang="en-US" sz="3600" dirty="0" smtClean="0"/>
              <a:t>Personal Trait – personal predisposition affecting about 20% of American adults.</a:t>
            </a:r>
            <a:endParaRPr lang="en-US" sz="3600" dirty="0" smtClean="0"/>
          </a:p>
          <a:p>
            <a:r>
              <a:rPr lang="en-US" sz="3600" dirty="0" smtClean="0"/>
              <a:t>Context </a:t>
            </a:r>
            <a:r>
              <a:rPr lang="en-US" sz="3600" dirty="0" smtClean="0"/>
              <a:t>based – Only in some situational contexts such as public speaking, group meetings, job interviews.</a:t>
            </a:r>
            <a:endParaRPr lang="en-US" sz="3600" dirty="0" smtClean="0"/>
          </a:p>
          <a:p>
            <a:r>
              <a:rPr lang="en-US" sz="3600" dirty="0" smtClean="0"/>
              <a:t>Audience </a:t>
            </a:r>
            <a:r>
              <a:rPr lang="en-US" sz="3600" dirty="0" smtClean="0"/>
              <a:t>based – </a:t>
            </a:r>
            <a:r>
              <a:rPr lang="en-US" sz="3600" dirty="0" err="1" smtClean="0"/>
              <a:t>eg</a:t>
            </a:r>
            <a:r>
              <a:rPr lang="en-US" sz="3600" dirty="0" smtClean="0"/>
              <a:t>. Strangers, superiors.</a:t>
            </a:r>
            <a:endParaRPr lang="en-US" sz="3600" dirty="0" smtClean="0"/>
          </a:p>
          <a:p>
            <a:r>
              <a:rPr lang="en-US" sz="3600" dirty="0" smtClean="0"/>
              <a:t>Situational – context &amp; </a:t>
            </a:r>
            <a:r>
              <a:rPr lang="en-US" sz="3600" smtClean="0"/>
              <a:t>audience, eg</a:t>
            </a:r>
            <a:r>
              <a:rPr lang="en-US" sz="3600" dirty="0" smtClean="0"/>
              <a:t>. with a professor in her office.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9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Culture/Cultural Patterns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Culture is used to refer to</a:t>
            </a:r>
            <a:r>
              <a:rPr lang="en-US" sz="3200" dirty="0" smtClean="0"/>
              <a:t> </a:t>
            </a:r>
            <a:r>
              <a:rPr lang="en-US" sz="3200" dirty="0"/>
              <a:t>accumulated pattern of values, beliefs, and behaviors, shared by </a:t>
            </a:r>
            <a:r>
              <a:rPr lang="en-US" sz="3200" dirty="0" smtClean="0"/>
              <a:t>a group </a:t>
            </a:r>
            <a:r>
              <a:rPr lang="en-US" sz="3200" dirty="0"/>
              <a:t>of people with a common </a:t>
            </a:r>
            <a:r>
              <a:rPr lang="en-US" sz="3200" dirty="0" smtClean="0"/>
              <a:t>history, using verbal </a:t>
            </a:r>
            <a:r>
              <a:rPr lang="en-US" sz="3200" dirty="0"/>
              <a:t>and nonverbal symbol systems. </a:t>
            </a:r>
            <a:endParaRPr lang="en-US" sz="3200" dirty="0" smtClean="0"/>
          </a:p>
          <a:p>
            <a:r>
              <a:rPr lang="en-US" dirty="0" smtClean="0"/>
              <a:t>Culture is ubiquitous.</a:t>
            </a:r>
          </a:p>
          <a:p>
            <a:r>
              <a:rPr lang="en-US" sz="3200" dirty="0" smtClean="0"/>
              <a:t>Culture is invisible yet pervasive.</a:t>
            </a:r>
          </a:p>
          <a:p>
            <a:r>
              <a:rPr lang="en-US" dirty="0" smtClean="0"/>
              <a:t>Cultural programming provides the basis for values, beliefs, and behaviors.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031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Contextual Model of Intercultural Communication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7559" y="1600200"/>
            <a:ext cx="704888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690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Contexts 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4000" dirty="0" smtClean="0"/>
          </a:p>
          <a:p>
            <a:r>
              <a:rPr lang="en-US" sz="4000" dirty="0" smtClean="0"/>
              <a:t>Cultural – macro influences, </a:t>
            </a:r>
            <a:r>
              <a:rPr lang="en-US" sz="4000" dirty="0" err="1" smtClean="0"/>
              <a:t>eg</a:t>
            </a:r>
            <a:r>
              <a:rPr lang="en-US" sz="4000" dirty="0" smtClean="0"/>
              <a:t>. </a:t>
            </a:r>
            <a:r>
              <a:rPr lang="en-US" sz="4000" dirty="0"/>
              <a:t>n</a:t>
            </a:r>
            <a:r>
              <a:rPr lang="en-US" sz="4000" dirty="0" smtClean="0"/>
              <a:t>ational culture</a:t>
            </a:r>
          </a:p>
          <a:p>
            <a:r>
              <a:rPr lang="en-US" sz="4000" dirty="0" err="1" smtClean="0"/>
              <a:t>Microcultural</a:t>
            </a:r>
            <a:r>
              <a:rPr lang="en-US" sz="4000" dirty="0" smtClean="0"/>
              <a:t> – subgroups, </a:t>
            </a:r>
            <a:r>
              <a:rPr lang="en-US" sz="4000" dirty="0" err="1" smtClean="0"/>
              <a:t>eg</a:t>
            </a:r>
            <a:r>
              <a:rPr lang="en-US" sz="4000" dirty="0" smtClean="0"/>
              <a:t>. Mexican American, women, immigrants, Muslims, LBGT, etc.</a:t>
            </a:r>
          </a:p>
          <a:p>
            <a:r>
              <a:rPr lang="en-US" sz="4000" dirty="0" smtClean="0"/>
              <a:t>Environmental – physical locations, church or football game, etc.</a:t>
            </a:r>
          </a:p>
          <a:p>
            <a:r>
              <a:rPr lang="en-US" sz="4000" dirty="0" smtClean="0"/>
              <a:t>Perceptual – each </a:t>
            </a:r>
            <a:r>
              <a:rPr lang="en-US" sz="4000" dirty="0" err="1" smtClean="0"/>
              <a:t>interactant’s</a:t>
            </a:r>
            <a:r>
              <a:rPr lang="en-US" sz="4000" dirty="0" smtClean="0"/>
              <a:t> cognition, attitudes, dispositions, motivation, etc.</a:t>
            </a:r>
          </a:p>
          <a:p>
            <a:r>
              <a:rPr lang="en-US" sz="4000" dirty="0" err="1" smtClean="0"/>
              <a:t>Sociorelational</a:t>
            </a:r>
            <a:r>
              <a:rPr lang="en-US" sz="4000" dirty="0" smtClean="0"/>
              <a:t> – </a:t>
            </a:r>
            <a:r>
              <a:rPr lang="en-US" sz="4000" dirty="0" err="1" smtClean="0"/>
              <a:t>interactants</a:t>
            </a:r>
            <a:r>
              <a:rPr lang="en-US" sz="4000" dirty="0" smtClean="0"/>
              <a:t>’ relationship.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5272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ulie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Neuliep</Template>
  <TotalTime>130</TotalTime>
  <Words>504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Neuliep</vt:lpstr>
      <vt:lpstr>CHAPTER 1</vt:lpstr>
      <vt:lpstr>Benefits of Intercultural Communication</vt:lpstr>
      <vt:lpstr>Eight Properties of Communication</vt:lpstr>
      <vt:lpstr>Communication </vt:lpstr>
      <vt:lpstr>Communication Apprehension (CA)</vt:lpstr>
      <vt:lpstr>Four Types of Communication Apprehensions</vt:lpstr>
      <vt:lpstr>Culture/Cultural Patterns </vt:lpstr>
      <vt:lpstr>A Contextual Model of Intercultural Communication</vt:lpstr>
      <vt:lpstr>Contexts </vt:lpstr>
      <vt:lpstr>Fundamental Assumptions about Intercultural Communication</vt:lpstr>
      <vt:lpstr>Fundamental Assumptions about Intercultural Communication</vt:lpstr>
      <vt:lpstr>Fundamental Assumptions about Intercultural Communication</vt:lpstr>
      <vt:lpstr>Fundamental Assumptions about Intercultural Communication</vt:lpstr>
      <vt:lpstr>Fundamental Assumptions about Intercultural Communication</vt:lpstr>
      <vt:lpstr>Ethical Approaches for Assessing Human Conduct</vt:lpstr>
      <vt:lpstr>Other useful concept</vt:lpstr>
      <vt:lpstr>Other Useful Concept:</vt:lpstr>
    </vt:vector>
  </TitlesOfParts>
  <Company>La Salle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Katie Dunleavy</dc:creator>
  <cp:lastModifiedBy>Michael Chang</cp:lastModifiedBy>
  <cp:revision>19</cp:revision>
  <dcterms:created xsi:type="dcterms:W3CDTF">2011-08-02T20:58:33Z</dcterms:created>
  <dcterms:modified xsi:type="dcterms:W3CDTF">2012-09-26T06:42:24Z</dcterms:modified>
</cp:coreProperties>
</file>