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6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Cultural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9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1600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V.  UNCERTAINTY AVOIDANCE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700" dirty="0"/>
              <a:t>T</a:t>
            </a:r>
            <a:r>
              <a:rPr lang="en-US" sz="2700" dirty="0" smtClean="0">
                <a:solidFill>
                  <a:schemeClr val="tx1"/>
                </a:solidFill>
              </a:rPr>
              <a:t>he </a:t>
            </a:r>
            <a:r>
              <a:rPr lang="en-US" sz="2700" dirty="0" smtClean="0">
                <a:solidFill>
                  <a:schemeClr val="tx1"/>
                </a:solidFill>
              </a:rPr>
              <a:t>degree to which the members of a particular culture feel threatened by uncertain or unknown situations. 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90800"/>
            <a:ext cx="7480300" cy="389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0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941370"/>
            <a:ext cx="6858000" cy="506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365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4876800"/>
          </a:xfrm>
        </p:spPr>
        <p:txBody>
          <a:bodyPr/>
          <a:lstStyle/>
          <a:p>
            <a:pPr algn="l"/>
            <a:r>
              <a:rPr lang="en-US" dirty="0" smtClean="0"/>
              <a:t>Culture:</a:t>
            </a:r>
            <a:br>
              <a:rPr lang="en-US" dirty="0" smtClean="0"/>
            </a:br>
            <a:r>
              <a:rPr lang="en-US" dirty="0" smtClean="0"/>
              <a:t>* Is not innate, but learned.</a:t>
            </a:r>
            <a:br>
              <a:rPr lang="en-US" dirty="0" smtClean="0"/>
            </a:br>
            <a:r>
              <a:rPr lang="en-US" dirty="0" smtClean="0"/>
              <a:t>* Provides overall framework for humans organize thoughts, emotions, behaviors.</a:t>
            </a:r>
            <a:br>
              <a:rPr lang="en-US" dirty="0" smtClean="0"/>
            </a:br>
            <a:r>
              <a:rPr lang="en-US" dirty="0" smtClean="0"/>
              <a:t>* Teaches one how to think, feel,  act, and interact with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3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5 Dimensions of Cultural Variability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Individualism --- Collectivism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Low-Context  ---  High-Context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Value Orientations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Power Distance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Uncertainty Avoidance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6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I. Individualism—</a:t>
            </a:r>
            <a:r>
              <a:rPr lang="en-US" b="0" dirty="0" smtClean="0">
                <a:solidFill>
                  <a:schemeClr val="tx1"/>
                </a:solidFill>
              </a:rPr>
              <a:t>Collectivism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do individuals perceive themselves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I am distinct and </a:t>
            </a:r>
            <a:r>
              <a:rPr lang="en-US" dirty="0" smtClean="0"/>
              <a:t>unique” vs. “I </a:t>
            </a:r>
            <a:r>
              <a:rPr lang="en-US" dirty="0" smtClean="0"/>
              <a:t>am a member of a </a:t>
            </a:r>
            <a:r>
              <a:rPr lang="en-US" dirty="0" smtClean="0"/>
              <a:t>family”</a:t>
            </a:r>
            <a:endParaRPr lang="en-US" dirty="0" smtClean="0"/>
          </a:p>
          <a:p>
            <a:r>
              <a:rPr lang="en-US" dirty="0" smtClean="0"/>
              <a:t>How do individuals relate to others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What do I gain</a:t>
            </a:r>
            <a:r>
              <a:rPr lang="en-US" dirty="0" smtClean="0"/>
              <a:t>?” vs. “How </a:t>
            </a:r>
            <a:r>
              <a:rPr lang="en-US" dirty="0" smtClean="0"/>
              <a:t>will this affect others?”</a:t>
            </a:r>
          </a:p>
          <a:p>
            <a:r>
              <a:rPr lang="en-US" dirty="0" smtClean="0"/>
              <a:t>What goals do they follow?</a:t>
            </a:r>
          </a:p>
          <a:p>
            <a:pPr marL="457200" lvl="1" indent="0">
              <a:buNone/>
            </a:pPr>
            <a:r>
              <a:rPr lang="en-US" dirty="0" smtClean="0"/>
              <a:t>“I want to </a:t>
            </a:r>
            <a:r>
              <a:rPr lang="en-US" dirty="0" smtClean="0"/>
              <a:t>win” </a:t>
            </a:r>
            <a:r>
              <a:rPr lang="en-US" dirty="0" err="1" smtClean="0"/>
              <a:t>vs.“I</a:t>
            </a:r>
            <a:r>
              <a:rPr lang="en-US" dirty="0" smtClean="0"/>
              <a:t> </a:t>
            </a:r>
            <a:r>
              <a:rPr lang="en-US" dirty="0" smtClean="0"/>
              <a:t>am a team player </a:t>
            </a:r>
            <a:r>
              <a:rPr lang="en-US" dirty="0" smtClean="0"/>
              <a:t>helping </a:t>
            </a:r>
            <a:r>
              <a:rPr lang="en-US" dirty="0" smtClean="0"/>
              <a:t>the group </a:t>
            </a:r>
            <a:r>
              <a:rPr lang="en-US" dirty="0" smtClean="0"/>
              <a:t>win”</a:t>
            </a:r>
            <a:endParaRPr lang="en-US" dirty="0" smtClean="0"/>
          </a:p>
          <a:p>
            <a:r>
              <a:rPr lang="en-US" dirty="0" smtClean="0"/>
              <a:t>What drives their behavior?</a:t>
            </a:r>
          </a:p>
          <a:p>
            <a:pPr marL="457200" lvl="1" indent="0">
              <a:buNone/>
            </a:pPr>
            <a:r>
              <a:rPr lang="en-US" dirty="0" smtClean="0"/>
              <a:t>“It is my right to do </a:t>
            </a:r>
            <a:r>
              <a:rPr lang="en-US" dirty="0" smtClean="0"/>
              <a:t>this</a:t>
            </a:r>
            <a:r>
              <a:rPr lang="en-US" dirty="0" smtClean="0"/>
              <a:t>” vs. </a:t>
            </a:r>
            <a:r>
              <a:rPr lang="en-US" dirty="0" smtClean="0"/>
              <a:t>“My </a:t>
            </a:r>
            <a:r>
              <a:rPr lang="en-US" dirty="0" smtClean="0"/>
              <a:t>duty is to my </a:t>
            </a:r>
            <a:r>
              <a:rPr lang="en-US" dirty="0" smtClean="0"/>
              <a:t>group”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algn="ctr"/>
            <a:r>
              <a:rPr lang="en-US" dirty="0" err="1" smtClean="0"/>
              <a:t>II.High</a:t>
            </a:r>
            <a:r>
              <a:rPr lang="en-US" dirty="0" smtClean="0"/>
              <a:t>-Context    vs.  Low-Context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Restricted code</a:t>
            </a:r>
          </a:p>
          <a:p>
            <a:r>
              <a:rPr lang="en-US" sz="3200" dirty="0" smtClean="0"/>
              <a:t>Silence is valued</a:t>
            </a:r>
          </a:p>
          <a:p>
            <a:r>
              <a:rPr lang="en-US" sz="3200" dirty="0" smtClean="0"/>
              <a:t>Indirect, implicit messages</a:t>
            </a:r>
          </a:p>
          <a:p>
            <a:r>
              <a:rPr lang="en-US" sz="3200" dirty="0" smtClean="0"/>
              <a:t>Examples: China, Vietnam, and many African cultures.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Elaborated code</a:t>
            </a:r>
          </a:p>
          <a:p>
            <a:r>
              <a:rPr lang="en-US" sz="3200" dirty="0" smtClean="0"/>
              <a:t>Silence is uncomfortable</a:t>
            </a:r>
          </a:p>
          <a:p>
            <a:r>
              <a:rPr lang="en-US" sz="3200" dirty="0" smtClean="0"/>
              <a:t>Direct, explicit messages</a:t>
            </a:r>
          </a:p>
          <a:p>
            <a:r>
              <a:rPr lang="en-US" sz="3200" dirty="0" smtClean="0"/>
              <a:t>Examples: the U.S., Switzerland, and France</a:t>
            </a:r>
          </a:p>
        </p:txBody>
      </p:sp>
    </p:spTree>
    <p:extLst>
      <p:ext uri="{BB962C8B-B14F-4D97-AF65-F5344CB8AC3E}">
        <p14:creationId xmlns:p14="http://schemas.microsoft.com/office/powerpoint/2010/main" val="12092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73183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III.Value</a:t>
            </a:r>
            <a:r>
              <a:rPr lang="en-US" sz="3600" dirty="0" smtClean="0"/>
              <a:t> </a:t>
            </a:r>
            <a:r>
              <a:rPr lang="en-US" sz="3600" dirty="0" smtClean="0"/>
              <a:t>Orientations </a:t>
            </a:r>
            <a:r>
              <a:rPr lang="en-US" sz="2400" dirty="0" smtClean="0"/>
              <a:t>(Condon &amp; </a:t>
            </a:r>
            <a:r>
              <a:rPr lang="en-US" sz="2400" dirty="0" err="1" smtClean="0"/>
              <a:t>Yousef</a:t>
            </a:r>
            <a:r>
              <a:rPr lang="en-US" sz="2400" dirty="0" smtClean="0"/>
              <a:t> p. 73)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Individual/Low Context vs. Collectivistic/High Context in terms of:</a:t>
            </a:r>
          </a:p>
          <a:p>
            <a:r>
              <a:rPr lang="en-US" sz="3600" dirty="0" smtClean="0"/>
              <a:t>The </a:t>
            </a:r>
            <a:r>
              <a:rPr lang="en-US" sz="3600" dirty="0" smtClean="0"/>
              <a:t>self</a:t>
            </a:r>
          </a:p>
          <a:p>
            <a:r>
              <a:rPr lang="en-US" sz="3600" dirty="0" smtClean="0"/>
              <a:t>The family</a:t>
            </a:r>
          </a:p>
          <a:p>
            <a:r>
              <a:rPr lang="en-US" sz="3600" dirty="0" smtClean="0"/>
              <a:t>Society</a:t>
            </a:r>
          </a:p>
          <a:p>
            <a:r>
              <a:rPr lang="en-US" sz="3600" dirty="0" smtClean="0"/>
              <a:t>Human nature</a:t>
            </a:r>
          </a:p>
          <a:p>
            <a:r>
              <a:rPr lang="en-US" sz="3600" dirty="0" smtClean="0"/>
              <a:t>Nature</a:t>
            </a:r>
          </a:p>
          <a:p>
            <a:r>
              <a:rPr lang="en-US" sz="3600" dirty="0" smtClean="0"/>
              <a:t>The supernatural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57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Power </a:t>
            </a:r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>
              <a:buNone/>
            </a:pPr>
            <a:r>
              <a:rPr lang="en-US" sz="3600" dirty="0" smtClean="0"/>
              <a:t>“The </a:t>
            </a:r>
            <a:r>
              <a:rPr lang="en-US" sz="3600" dirty="0" smtClean="0"/>
              <a:t>extent to which the less powerful members of institutions and organizations within a country expect and accept that power is distributed unequally.”   –</a:t>
            </a:r>
            <a:r>
              <a:rPr lang="en-US" sz="3600" dirty="0" err="1" smtClean="0"/>
              <a:t>Hofstede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87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Distance &amp; </a:t>
            </a:r>
            <a:r>
              <a:rPr lang="en-US" dirty="0" err="1" smtClean="0"/>
              <a:t>Facework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Face is what others think of oneself, or one’s image.</a:t>
            </a:r>
            <a:endParaRPr lang="en-US" sz="3600" dirty="0"/>
          </a:p>
          <a:p>
            <a:r>
              <a:rPr lang="en-US" sz="3600" dirty="0" smtClean="0"/>
              <a:t>Self-face:  Concern for one’s own image.</a:t>
            </a:r>
            <a:endParaRPr lang="en-US" sz="3600" dirty="0" smtClean="0"/>
          </a:p>
          <a:p>
            <a:r>
              <a:rPr lang="en-US" sz="3600" dirty="0" smtClean="0"/>
              <a:t>Other-face:  Concern for other’s image.</a:t>
            </a:r>
            <a:endParaRPr lang="en-US" sz="3600" dirty="0" smtClean="0"/>
          </a:p>
          <a:p>
            <a:r>
              <a:rPr lang="en-US" sz="3600" dirty="0" smtClean="0"/>
              <a:t>Mutual-face:  Concern for both own and other’s image.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87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153</TotalTime>
  <Words>269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Neuliep</vt:lpstr>
      <vt:lpstr>CHAPTER 2</vt:lpstr>
      <vt:lpstr>PowerPoint Presentation</vt:lpstr>
      <vt:lpstr>Culture: * Is not innate, but learned. * Provides overall framework for humans organize thoughts, emotions, behaviors. * Teaches one how to think, feel,  act, and interact with others.</vt:lpstr>
      <vt:lpstr>5 Dimensions of Cultural Variability</vt:lpstr>
      <vt:lpstr>I. Individualism—Collectivism </vt:lpstr>
      <vt:lpstr>II.High-Context    vs.  Low-Context</vt:lpstr>
      <vt:lpstr>III.Value Orientations (Condon &amp; Yousef p. 73)</vt:lpstr>
      <vt:lpstr>IV. Power Distance</vt:lpstr>
      <vt:lpstr>Power Distance &amp; Facework</vt:lpstr>
      <vt:lpstr>V.  UNCERTAINTY AVOIDANCE The degree to which the members of a particular culture feel threatened by uncertain or unknown situations. 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Katie Dunleavy</dc:creator>
  <cp:lastModifiedBy>Michael Chang</cp:lastModifiedBy>
  <cp:revision>17</cp:revision>
  <dcterms:created xsi:type="dcterms:W3CDTF">2011-08-02T21:49:43Z</dcterms:created>
  <dcterms:modified xsi:type="dcterms:W3CDTF">2012-10-01T06:53:06Z</dcterms:modified>
</cp:coreProperties>
</file>