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8" r:id="rId4"/>
    <p:sldId id="259" r:id="rId5"/>
    <p:sldId id="26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0A0B-914A-4E0F-80F0-5C9330069287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084FD-1425-43EF-8D82-CA9EE66C79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Microcultural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3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Arab Americans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Autofit/>
          </a:bodyPr>
          <a:lstStyle/>
          <a:p>
            <a:r>
              <a:rPr lang="en-US" sz="2400" dirty="0" smtClean="0"/>
              <a:t>Arab Americans, with a population of about 1.2 million, is an example of a </a:t>
            </a:r>
            <a:r>
              <a:rPr lang="en-US" sz="2400" dirty="0" err="1" smtClean="0"/>
              <a:t>microcultural</a:t>
            </a:r>
            <a:r>
              <a:rPr lang="en-US" sz="2400" dirty="0" smtClean="0"/>
              <a:t> group from the Middle East that is often negatively stereotyped.</a:t>
            </a:r>
          </a:p>
          <a:p>
            <a:r>
              <a:rPr lang="en-US" sz="2400" dirty="0" smtClean="0"/>
              <a:t>Typically thought to be Muslim and often stereotyped as terrorist suspects, Arab Americans are actually 2/3 Christian</a:t>
            </a:r>
            <a:r>
              <a:rPr lang="en-US" sz="2400" dirty="0"/>
              <a:t> </a:t>
            </a:r>
            <a:r>
              <a:rPr lang="en-US" sz="2400" dirty="0" smtClean="0"/>
              <a:t>and 1/3 Muslim.</a:t>
            </a:r>
          </a:p>
          <a:p>
            <a:r>
              <a:rPr lang="en-US" sz="2400" dirty="0" smtClean="0"/>
              <a:t>Some Muslim values inc</a:t>
            </a:r>
            <a:r>
              <a:rPr lang="en-US" sz="2400" dirty="0" smtClean="0"/>
              <a:t>ludes:  great respect for the Prophet Mohammad, the “Koran” holy scripture, modesty for women (wearing of hijab head cover), five-times daily prayers, </a:t>
            </a:r>
            <a:r>
              <a:rPr lang="en-US" sz="2400" dirty="0" err="1" smtClean="0"/>
              <a:t>monthlong</a:t>
            </a:r>
            <a:r>
              <a:rPr lang="en-US" sz="2400" dirty="0" smtClean="0"/>
              <a:t> fast from sunrise to sunset during Ramadan, rejection of interfaith marriage, etc.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502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LGBT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microculture</a:t>
            </a:r>
            <a:r>
              <a:rPr lang="en-US" sz="2400" dirty="0" smtClean="0"/>
              <a:t> defined by sexual identity numbering up to 10% of U.S. population.</a:t>
            </a:r>
          </a:p>
          <a:p>
            <a:r>
              <a:rPr lang="en-US" sz="2400" dirty="0" smtClean="0"/>
              <a:t>LGBT </a:t>
            </a:r>
            <a:r>
              <a:rPr lang="en-US" sz="2400" dirty="0"/>
              <a:t>(</a:t>
            </a:r>
            <a:r>
              <a:rPr lang="en-US" sz="2400" dirty="0" smtClean="0"/>
              <a:t>Lesbian, Gay, Bisexual, Transgender) has a long history of societal oppression.</a:t>
            </a:r>
          </a:p>
          <a:p>
            <a:r>
              <a:rPr lang="en-US" sz="2400" dirty="0" smtClean="0"/>
              <a:t>Transgender </a:t>
            </a:r>
            <a:r>
              <a:rPr lang="en-US" sz="2400" dirty="0"/>
              <a:t>is the state of one's </a:t>
            </a:r>
            <a:r>
              <a:rPr lang="en-US" sz="2400" dirty="0" smtClean="0"/>
              <a:t>self-identification </a:t>
            </a:r>
            <a:r>
              <a:rPr lang="en-US" sz="2400" dirty="0"/>
              <a:t>as woman, man, neither or </a:t>
            </a:r>
            <a:r>
              <a:rPr lang="en-US" sz="2400" dirty="0" smtClean="0"/>
              <a:t>both, does </a:t>
            </a:r>
            <a:r>
              <a:rPr lang="en-US" sz="2400" dirty="0"/>
              <a:t>not matching one's assigned </a:t>
            </a:r>
            <a:r>
              <a:rPr lang="en-US" sz="2400" dirty="0" smtClean="0"/>
              <a:t>sex)</a:t>
            </a:r>
            <a:endParaRPr lang="en-US" sz="2400" dirty="0" smtClean="0"/>
          </a:p>
          <a:p>
            <a:r>
              <a:rPr lang="en-US" sz="2400" dirty="0" err="1" smtClean="0"/>
              <a:t>Gayspeak</a:t>
            </a:r>
            <a:r>
              <a:rPr lang="en-US" sz="2400" dirty="0" smtClean="0"/>
              <a:t>—serves three functions:</a:t>
            </a:r>
          </a:p>
          <a:p>
            <a:pPr lvl="1"/>
            <a:r>
              <a:rPr lang="en-US" sz="2400" dirty="0" smtClean="0"/>
              <a:t>A language code that p</a:t>
            </a:r>
            <a:r>
              <a:rPr lang="en-US" sz="2400" dirty="0" smtClean="0"/>
              <a:t>rotects </a:t>
            </a:r>
            <a:r>
              <a:rPr lang="en-US" sz="2400" dirty="0" smtClean="0"/>
              <a:t>against detection of sexual status</a:t>
            </a:r>
          </a:p>
          <a:p>
            <a:pPr lvl="1"/>
            <a:r>
              <a:rPr lang="en-US" sz="2400" dirty="0" smtClean="0"/>
              <a:t>Facilitates expression of </a:t>
            </a:r>
            <a:r>
              <a:rPr lang="en-US" sz="2400" dirty="0" smtClean="0"/>
              <a:t>gay and lesbian roles </a:t>
            </a:r>
            <a:r>
              <a:rPr lang="en-US" sz="2400" dirty="0" smtClean="0"/>
              <a:t>within </a:t>
            </a:r>
            <a:r>
              <a:rPr lang="en-US" sz="2400" smtClean="0"/>
              <a:t>gay </a:t>
            </a:r>
            <a:r>
              <a:rPr lang="en-US" sz="2400" smtClean="0"/>
              <a:t>culture</a:t>
            </a:r>
            <a:endParaRPr lang="en-US" sz="2400" dirty="0" smtClean="0"/>
          </a:p>
          <a:p>
            <a:pPr lvl="1"/>
            <a:r>
              <a:rPr lang="en-US" sz="2400" dirty="0" smtClean="0"/>
              <a:t>A vehicle </a:t>
            </a:r>
            <a:r>
              <a:rPr lang="en-US" sz="2400" dirty="0" smtClean="0"/>
              <a:t>for political identity and activism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2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Microculture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Includes different types of groups that could be classified by age, class, geographic region, sexual preference, disability (</a:t>
            </a:r>
            <a:r>
              <a:rPr lang="en-US" dirty="0" err="1" smtClean="0"/>
              <a:t>eg</a:t>
            </a:r>
            <a:r>
              <a:rPr lang="en-US" dirty="0" smtClean="0"/>
              <a:t>. People who are deaf), ethnicity, race, size, even occupation, etc.  </a:t>
            </a:r>
            <a:br>
              <a:rPr lang="en-US" dirty="0" smtClean="0"/>
            </a:br>
            <a:r>
              <a:rPr lang="en-US" dirty="0" smtClean="0"/>
              <a:t>	Most people, regardless of culture, are likely members of some kind of </a:t>
            </a:r>
            <a:r>
              <a:rPr lang="en-US" dirty="0" err="1" smtClean="0"/>
              <a:t>microcultural</a:t>
            </a:r>
            <a:r>
              <a:rPr lang="en-US" dirty="0" smtClean="0"/>
              <a:t> group.</a:t>
            </a:r>
          </a:p>
          <a:p>
            <a:pPr marL="0" indent="0">
              <a:buNone/>
            </a:pPr>
            <a:r>
              <a:rPr lang="en-US" dirty="0" smtClean="0"/>
              <a:t>	Also sometimes called sub-cultures, </a:t>
            </a:r>
          </a:p>
          <a:p>
            <a:pPr marL="0" indent="0">
              <a:buNone/>
            </a:pPr>
            <a:r>
              <a:rPr lang="en-US" dirty="0" smtClean="0"/>
              <a:t>co-cultures, and minorities.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Characteristics </a:t>
            </a:r>
            <a:r>
              <a:rPr lang="en-US" dirty="0" smtClean="0"/>
              <a:t>of Microcultures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Group shares p</a:t>
            </a:r>
            <a:r>
              <a:rPr lang="en-US" sz="3600" dirty="0" smtClean="0"/>
              <a:t>hysical </a:t>
            </a:r>
            <a:r>
              <a:rPr lang="en-US" sz="3600" dirty="0" smtClean="0"/>
              <a:t>or cultural trait</a:t>
            </a:r>
          </a:p>
          <a:p>
            <a:r>
              <a:rPr lang="en-US" sz="3600" dirty="0" smtClean="0"/>
              <a:t>Membership is usually not voluntary</a:t>
            </a:r>
          </a:p>
          <a:p>
            <a:r>
              <a:rPr lang="en-US" sz="3600" dirty="0" smtClean="0"/>
              <a:t>E</a:t>
            </a:r>
            <a:r>
              <a:rPr lang="en-US" sz="3600" dirty="0" smtClean="0"/>
              <a:t>ndogamy--in-group marriage--practiced</a:t>
            </a:r>
            <a:endParaRPr lang="en-US" sz="3600" dirty="0" smtClean="0"/>
          </a:p>
          <a:p>
            <a:r>
              <a:rPr lang="en-US" sz="3600" dirty="0" smtClean="0"/>
              <a:t>Often aware of s</a:t>
            </a:r>
            <a:r>
              <a:rPr lang="en-US" sz="3600" dirty="0" smtClean="0"/>
              <a:t>ubordinated </a:t>
            </a:r>
            <a:r>
              <a:rPr lang="en-US" sz="3600" dirty="0" smtClean="0"/>
              <a:t>status</a:t>
            </a:r>
          </a:p>
          <a:p>
            <a:r>
              <a:rPr lang="en-US" sz="3600" dirty="0" smtClean="0"/>
              <a:t>Often e</a:t>
            </a:r>
            <a:r>
              <a:rPr lang="en-US" sz="3600" dirty="0" smtClean="0"/>
              <a:t>xperience </a:t>
            </a:r>
            <a:r>
              <a:rPr lang="en-US" sz="3600" dirty="0" smtClean="0"/>
              <a:t>unequal </a:t>
            </a:r>
            <a:r>
              <a:rPr lang="en-US" sz="3600" dirty="0" smtClean="0"/>
              <a:t>treatment from dominant group.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34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Muted Group Theory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The speech </a:t>
            </a:r>
            <a:r>
              <a:rPr lang="en-US" sz="3400" dirty="0" smtClean="0"/>
              <a:t>and writing of microcultural groups are not valued by the dominant cultural group. </a:t>
            </a:r>
          </a:p>
          <a:p>
            <a:r>
              <a:rPr lang="en-US" sz="3400" dirty="0" smtClean="0"/>
              <a:t>In response, microcultural group </a:t>
            </a:r>
            <a:r>
              <a:rPr lang="en-US" sz="3400" dirty="0" smtClean="0"/>
              <a:t>members: </a:t>
            </a:r>
            <a:endParaRPr lang="en-US" sz="3400" dirty="0" smtClean="0"/>
          </a:p>
          <a:p>
            <a:pPr lvl="1"/>
            <a:r>
              <a:rPr lang="en-US" sz="2600" dirty="0" smtClean="0"/>
              <a:t>Attempt to change the dominant mode of expression.</a:t>
            </a:r>
          </a:p>
          <a:p>
            <a:pPr lvl="1"/>
            <a:r>
              <a:rPr lang="en-US" sz="2600" dirty="0" smtClean="0"/>
              <a:t>Create their own “private” language.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464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smtClean="0"/>
              <a:t>Six Examples of U.S. </a:t>
            </a:r>
            <a:r>
              <a:rPr lang="en-US" dirty="0" err="1" smtClean="0"/>
              <a:t>Microcultures</a:t>
            </a:r>
            <a:r>
              <a:rPr lang="en-US" dirty="0" smtClean="0"/>
              <a:t> which experience distrust, rejection, and unequal treatment to varying extents.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5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Latino/Hispanic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One of the l</a:t>
            </a:r>
            <a:r>
              <a:rPr lang="en-US" sz="3600" dirty="0" smtClean="0"/>
              <a:t>argest U.S. </a:t>
            </a:r>
            <a:r>
              <a:rPr lang="en-US" sz="3600" dirty="0" err="1" smtClean="0"/>
              <a:t>microcultural</a:t>
            </a:r>
            <a:r>
              <a:rPr lang="en-US" sz="3600" dirty="0" smtClean="0"/>
              <a:t> group with about 15</a:t>
            </a:r>
            <a:r>
              <a:rPr lang="en-US" sz="3600" dirty="0" smtClean="0"/>
              <a:t>% of the U.S. population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About 60% born in the U.S.</a:t>
            </a:r>
            <a:endParaRPr lang="en-US" sz="3600" dirty="0" smtClean="0"/>
          </a:p>
          <a:p>
            <a:r>
              <a:rPr lang="en-US" sz="3600" dirty="0" smtClean="0"/>
              <a:t>Mexican, Central </a:t>
            </a:r>
            <a:r>
              <a:rPr lang="en-US" sz="3600" dirty="0" smtClean="0"/>
              <a:t>&amp; South Americans, </a:t>
            </a:r>
            <a:r>
              <a:rPr lang="en-US" sz="3600" dirty="0" smtClean="0"/>
              <a:t>Cuban, Puerto Rican, etc.</a:t>
            </a:r>
          </a:p>
          <a:p>
            <a:r>
              <a:rPr lang="en-US" sz="3600" dirty="0" smtClean="0"/>
              <a:t>Mostly Roman Catholics, strong family values.</a:t>
            </a:r>
            <a:endParaRPr lang="en-US" sz="3600" dirty="0" smtClean="0"/>
          </a:p>
          <a:p>
            <a:r>
              <a:rPr lang="en-US" sz="3600" dirty="0" smtClean="0"/>
              <a:t>Language &amp; Dialects—English, Spanish</a:t>
            </a:r>
            <a:r>
              <a:rPr lang="en-US" sz="3600" dirty="0" smtClean="0"/>
              <a:t>, Spanglish, Chicano English. </a:t>
            </a:r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4165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0060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/>
              <a:t>About </a:t>
            </a:r>
            <a:r>
              <a:rPr lang="en-US" sz="3600" dirty="0" smtClean="0"/>
              <a:t>12.5% of the U.S. population. </a:t>
            </a:r>
            <a:endParaRPr lang="en-US" sz="3600" dirty="0"/>
          </a:p>
          <a:p>
            <a:pPr>
              <a:buFont typeface="Arial" charset="0"/>
              <a:buChar char="•"/>
            </a:pPr>
            <a:r>
              <a:rPr lang="en-US" sz="3600" dirty="0" smtClean="0"/>
              <a:t>Long legacy of slavery and racism.</a:t>
            </a:r>
          </a:p>
          <a:p>
            <a:pPr>
              <a:buFont typeface="Arial" charset="0"/>
              <a:buChar char="•"/>
            </a:pPr>
            <a:r>
              <a:rPr lang="en-US" sz="3600" dirty="0" smtClean="0"/>
              <a:t>Mostly U.S-born, but immigrants increasing.</a:t>
            </a:r>
            <a:endParaRPr lang="en-US" sz="3600" dirty="0" smtClean="0"/>
          </a:p>
          <a:p>
            <a:pPr>
              <a:buFont typeface="Arial" charset="0"/>
              <a:buChar char="•"/>
            </a:pPr>
            <a:r>
              <a:rPr lang="en-US" sz="3600" dirty="0" smtClean="0"/>
              <a:t>Language &amp; Dialect</a:t>
            </a:r>
            <a:r>
              <a:rPr lang="en-US" sz="3600" dirty="0" smtClean="0"/>
              <a:t>: </a:t>
            </a:r>
            <a:r>
              <a:rPr lang="en-US" sz="3600" dirty="0" smtClean="0"/>
              <a:t>English, Ebonics</a:t>
            </a:r>
            <a:r>
              <a:rPr lang="en-US" sz="3600" dirty="0" smtClean="0"/>
              <a:t>, “call-and-response</a:t>
            </a:r>
            <a:r>
              <a:rPr lang="en-US" sz="3600" dirty="0" smtClean="0"/>
              <a:t>”.</a:t>
            </a:r>
          </a:p>
          <a:p>
            <a:pPr>
              <a:buFont typeface="Arial" charset="0"/>
              <a:buChar char="•"/>
            </a:pPr>
            <a:r>
              <a:rPr lang="en-US" sz="3600" dirty="0" smtClean="0"/>
              <a:t>Ebonics or Black English refers to grammatically complex African American speech pattern.</a:t>
            </a:r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3507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Amish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Amish, with a population of about 150,000, is an example of a small religious </a:t>
            </a:r>
            <a:r>
              <a:rPr lang="en-US" sz="2800" dirty="0" err="1" smtClean="0"/>
              <a:t>mircrocultural</a:t>
            </a:r>
            <a:r>
              <a:rPr lang="en-US" sz="2800" dirty="0" smtClean="0"/>
              <a:t> group.</a:t>
            </a:r>
          </a:p>
          <a:p>
            <a:r>
              <a:rPr lang="en-US" sz="2800" dirty="0" smtClean="0"/>
              <a:t>The Amish are a conservative Christian community </a:t>
            </a:r>
            <a:r>
              <a:rPr lang="en-US" sz="2800" dirty="0" smtClean="0"/>
              <a:t>originally from Europe living in secluded settlements in Ohio, Indiana, Pennsylvania and other states.</a:t>
            </a:r>
          </a:p>
          <a:p>
            <a:r>
              <a:rPr lang="en-US" sz="2800" dirty="0" smtClean="0"/>
              <a:t>Amish culture advocates simple god-centered lives, strong family values, nonresistance, and rejection of modernity.</a:t>
            </a:r>
          </a:p>
          <a:p>
            <a:r>
              <a:rPr lang="en-US" sz="2800" dirty="0" smtClean="0"/>
              <a:t>Language:  English, high </a:t>
            </a:r>
            <a:r>
              <a:rPr lang="en-US" sz="2800" dirty="0" smtClean="0"/>
              <a:t>German and low German (i.e. Pennsylvania Dutch</a:t>
            </a:r>
            <a:r>
              <a:rPr lang="en-US" sz="2800" dirty="0" smtClean="0"/>
              <a:t>).  </a:t>
            </a:r>
            <a:r>
              <a:rPr lang="en-US" sz="2800" dirty="0" smtClean="0"/>
              <a:t>Non-verbal communication and use of silence important.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01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Hmong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Asian Americans </a:t>
            </a:r>
            <a:r>
              <a:rPr lang="en-US" dirty="0" smtClean="0"/>
              <a:t>account for about 5% of US population.</a:t>
            </a:r>
          </a:p>
          <a:p>
            <a:r>
              <a:rPr lang="en-US" sz="3200" dirty="0" smtClean="0"/>
              <a:t>Hmong Americans is an example of a small Asian American group with a population of about 150,000.</a:t>
            </a:r>
          </a:p>
          <a:p>
            <a:r>
              <a:rPr lang="en-US" dirty="0" smtClean="0"/>
              <a:t>Hmong Americans are one of the most challenged Asian American groups</a:t>
            </a:r>
            <a:r>
              <a:rPr lang="en-US" sz="3200" dirty="0" smtClean="0"/>
              <a:t> with high poverty rates as they were Vietnam War refugees who were originally pre-literate hill-tribes people.</a:t>
            </a:r>
            <a:endParaRPr lang="en-US" sz="3200" dirty="0" smtClean="0"/>
          </a:p>
          <a:p>
            <a:r>
              <a:rPr lang="en-US" sz="3200" dirty="0" smtClean="0"/>
              <a:t>Traditional Hmong culture is pre-modern with such practices as animism (everything has a spirit), male-dominated clans, arranged marriage for girls who ar</a:t>
            </a:r>
            <a:r>
              <a:rPr lang="en-US" dirty="0" smtClean="0"/>
              <a:t>e 13 to 18, and relying on Shamans to heal illness.</a:t>
            </a:r>
          </a:p>
          <a:p>
            <a:r>
              <a:rPr lang="en-US" sz="3200" dirty="0" smtClean="0"/>
              <a:t>Nonverbal gestures include:  Twitching eyes to show contempt, slapping oneself on the buttocks to mean “kiss my ass”</a:t>
            </a:r>
            <a:r>
              <a:rPr lang="en-US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710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uli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Neuliep</Template>
  <TotalTime>180</TotalTime>
  <Words>558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Neuliep</vt:lpstr>
      <vt:lpstr>CHAPTER 3</vt:lpstr>
      <vt:lpstr>Microculture</vt:lpstr>
      <vt:lpstr>Five Characteristics of Microcultures</vt:lpstr>
      <vt:lpstr>Muted Group Theory</vt:lpstr>
      <vt:lpstr>Six Examples of U.S. Microcultures which experience distrust, rejection, and unequal treatment to varying extents.</vt:lpstr>
      <vt:lpstr>Latino/Hispanic</vt:lpstr>
      <vt:lpstr>African Americans</vt:lpstr>
      <vt:lpstr>The Amish </vt:lpstr>
      <vt:lpstr>The Hmong</vt:lpstr>
      <vt:lpstr>Arab Americans</vt:lpstr>
      <vt:lpstr>LGBT</vt:lpstr>
    </vt:vector>
  </TitlesOfParts>
  <Company>La Salle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Katie Dunleavy</dc:creator>
  <cp:lastModifiedBy>Michael Chang</cp:lastModifiedBy>
  <cp:revision>23</cp:revision>
  <dcterms:created xsi:type="dcterms:W3CDTF">2011-08-03T21:50:42Z</dcterms:created>
  <dcterms:modified xsi:type="dcterms:W3CDTF">2012-10-08T07:02:11Z</dcterms:modified>
</cp:coreProperties>
</file>