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2" r:id="rId9"/>
    <p:sldId id="268" r:id="rId10"/>
    <p:sldId id="269" r:id="rId11"/>
    <p:sldId id="271" r:id="rId12"/>
    <p:sldId id="274" r:id="rId13"/>
    <p:sldId id="273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Environmental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5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Cross-Cultural Variations on Privacy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U.S:  </a:t>
            </a:r>
            <a:r>
              <a:rPr lang="en-US" sz="2800" dirty="0" smtClean="0"/>
              <a:t>Legislates privacy, is </a:t>
            </a:r>
            <a:r>
              <a:rPr lang="en-US" sz="2800" dirty="0" smtClean="0"/>
              <a:t>a valued c</a:t>
            </a:r>
            <a:r>
              <a:rPr lang="en-US" sz="2800" dirty="0" smtClean="0"/>
              <a:t>onstitutional right.</a:t>
            </a:r>
            <a:endParaRPr lang="en-US" sz="2800" dirty="0" smtClean="0"/>
          </a:p>
          <a:p>
            <a:r>
              <a:rPr lang="en-US" sz="2800" dirty="0" smtClean="0"/>
              <a:t>China:  Traditional unit of privacy was family not individual, high ranking members had more privacy. Can be spatial, physical, and mental.  Privacy can hav</a:t>
            </a:r>
            <a:r>
              <a:rPr lang="en-US" sz="2800" dirty="0" smtClean="0"/>
              <a:t>e negative connotation.</a:t>
            </a:r>
            <a:endParaRPr lang="en-US" sz="2800" dirty="0" smtClean="0"/>
          </a:p>
          <a:p>
            <a:r>
              <a:rPr lang="en-US" sz="2800" dirty="0" smtClean="0"/>
              <a:t>Turkey:   Similar and different from U.S.</a:t>
            </a:r>
            <a:endParaRPr lang="en-US" sz="2800" dirty="0" smtClean="0"/>
          </a:p>
          <a:p>
            <a:r>
              <a:rPr lang="en-US" sz="2800" dirty="0" smtClean="0"/>
              <a:t>Java:  No physical privacy, but psychological privacy.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34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/>
          <a:lstStyle/>
          <a:p>
            <a:r>
              <a:rPr lang="en-US" sz="3600" dirty="0" smtClean="0"/>
              <a:t>Culture &amp; Time Orientation</a:t>
            </a:r>
            <a:br>
              <a:rPr lang="en-US" sz="3600" dirty="0" smtClean="0"/>
            </a:br>
            <a:r>
              <a:rPr lang="en-US" sz="2800" dirty="0" smtClean="0"/>
              <a:t>The perception of time is cultural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err="1" smtClean="0"/>
              <a:t>Monochronic</a:t>
            </a:r>
            <a:r>
              <a:rPr lang="en-US" sz="4000" dirty="0" smtClean="0"/>
              <a:t> </a:t>
            </a:r>
            <a:r>
              <a:rPr lang="en-US" sz="4000" dirty="0" smtClean="0"/>
              <a:t>orientation:   Common in task-oriented cultures.  Time very important, perceived as almost physical, </a:t>
            </a:r>
            <a:r>
              <a:rPr lang="en-US" sz="4000" dirty="0" smtClean="0"/>
              <a:t>linear.  Having schedules and being on time considered a very positive trait.  Does one thing at a time.</a:t>
            </a:r>
            <a:endParaRPr lang="en-US" sz="4000" dirty="0" smtClean="0"/>
          </a:p>
          <a:p>
            <a:r>
              <a:rPr lang="en-US" sz="4000" dirty="0" err="1" smtClean="0"/>
              <a:t>Polychronic</a:t>
            </a:r>
            <a:r>
              <a:rPr lang="en-US" sz="4000" dirty="0" smtClean="0"/>
              <a:t> </a:t>
            </a:r>
            <a:r>
              <a:rPr lang="en-US" sz="4000" dirty="0" smtClean="0"/>
              <a:t>orientation:   Common in relationship-oriented cultures.  Relationships take priority over schedules which are seen as less important.  May do many things at once. </a:t>
            </a:r>
            <a:endParaRPr lang="en-US" sz="4000" dirty="0" smtClean="0"/>
          </a:p>
          <a:p>
            <a:r>
              <a:rPr lang="en-US" sz="4000" dirty="0" smtClean="0"/>
              <a:t>Time orientation </a:t>
            </a:r>
            <a:r>
              <a:rPr lang="en-US" sz="4000" dirty="0" smtClean="0"/>
              <a:t>influences business practice, family life, social life, etc.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713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Cross-Cultural Comparisons of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1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Housing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Shoji or </a:t>
            </a:r>
            <a:r>
              <a:rPr lang="en-US" sz="4000" dirty="0" err="1" smtClean="0"/>
              <a:t>fusuma</a:t>
            </a:r>
            <a:endParaRPr lang="en-US" sz="4000" dirty="0" smtClean="0"/>
          </a:p>
          <a:p>
            <a:r>
              <a:rPr lang="en-US" sz="4000" dirty="0" smtClean="0"/>
              <a:t>Yuka</a:t>
            </a:r>
          </a:p>
          <a:p>
            <a:r>
              <a:rPr lang="en-US" sz="4000" dirty="0" smtClean="0"/>
              <a:t>Tatami mats</a:t>
            </a:r>
          </a:p>
          <a:p>
            <a:r>
              <a:rPr lang="en-US" sz="4000" dirty="0" err="1" smtClean="0"/>
              <a:t>Tokonoma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Important rooms: kitchen and bathroom. </a:t>
            </a:r>
          </a:p>
        </p:txBody>
      </p:sp>
    </p:spTree>
    <p:extLst>
      <p:ext uri="{BB962C8B-B14F-4D97-AF65-F5344CB8AC3E}">
        <p14:creationId xmlns:p14="http://schemas.microsoft.com/office/powerpoint/2010/main" val="13481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Navajo Housing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Hogan </a:t>
            </a:r>
          </a:p>
          <a:p>
            <a:pPr lvl="1"/>
            <a:r>
              <a:rPr lang="en-US" sz="3200" dirty="0" smtClean="0"/>
              <a:t>Space used differently based on sex</a:t>
            </a:r>
          </a:p>
          <a:p>
            <a:r>
              <a:rPr lang="en-US" sz="3200" dirty="0" smtClean="0"/>
              <a:t>Ramada</a:t>
            </a:r>
          </a:p>
          <a:p>
            <a:pPr lvl="1"/>
            <a:r>
              <a:rPr lang="en-US" sz="3200" dirty="0" smtClean="0"/>
              <a:t>Space and division of labor not divided based on sex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Navajo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2819"/>
            <a:ext cx="5562600" cy="550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9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343400"/>
            <a:ext cx="7481776" cy="2209800"/>
          </a:xfrm>
        </p:spPr>
        <p:txBody>
          <a:bodyPr/>
          <a:lstStyle/>
          <a:p>
            <a:r>
              <a:rPr lang="en-US" dirty="0" smtClean="0"/>
              <a:t>* How humans perceive the physical environment is very much affected by their culture and </a:t>
            </a:r>
            <a:r>
              <a:rPr lang="en-US" dirty="0" err="1" smtClean="0"/>
              <a:t>microculture</a:t>
            </a:r>
            <a:r>
              <a:rPr lang="en-US" dirty="0" smtClean="0"/>
              <a:t>, even though this influence is generally outside their conscious awareness. </a:t>
            </a:r>
            <a:br>
              <a:rPr lang="en-US" dirty="0" smtClean="0"/>
            </a:br>
            <a:r>
              <a:rPr lang="en-US" dirty="0" smtClean="0"/>
              <a:t>* People from all cultures project their mental perceptions onto the physical environment and act as though what is projected is, in fact, the true quality of the physical world.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60323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26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 &amp; Information Load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Information </a:t>
            </a:r>
            <a:r>
              <a:rPr lang="en-US" sz="3000" dirty="0"/>
              <a:t>R</a:t>
            </a:r>
            <a:r>
              <a:rPr lang="en-US" sz="3000" dirty="0" smtClean="0"/>
              <a:t>ate:  The amount of information contained or perceived in the environment per unit of time. </a:t>
            </a:r>
          </a:p>
          <a:p>
            <a:r>
              <a:rPr lang="en-US" sz="3000" dirty="0" smtClean="0"/>
              <a:t>High Load:  Uncertain, complex, dense, random, improbable</a:t>
            </a:r>
          </a:p>
          <a:p>
            <a:r>
              <a:rPr lang="en-US" sz="3000" dirty="0" smtClean="0"/>
              <a:t>Low Load:  Certain, simple, sparse, patterned, probable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17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Information load affects feelings in three ways:</a:t>
            </a:r>
          </a:p>
          <a:p>
            <a:pPr marL="109728" indent="0">
              <a:buNone/>
            </a:pPr>
            <a:endParaRPr lang="en-US" sz="2800" dirty="0" smtClean="0"/>
          </a:p>
          <a:p>
            <a:pPr lvl="1"/>
            <a:r>
              <a:rPr lang="en-US" dirty="0" smtClean="0"/>
              <a:t>Arousal vs. </a:t>
            </a:r>
            <a:r>
              <a:rPr lang="en-US" dirty="0" err="1" smtClean="0"/>
              <a:t>Nonarousal</a:t>
            </a:r>
            <a:r>
              <a:rPr lang="en-US" dirty="0" smtClean="0"/>
              <a:t> (level of stimulation)</a:t>
            </a:r>
          </a:p>
          <a:p>
            <a:pPr lvl="1"/>
            <a:r>
              <a:rPr lang="en-US" dirty="0" smtClean="0"/>
              <a:t>Pleasure vs. Displeasure (degree of satisfaction)</a:t>
            </a:r>
          </a:p>
          <a:p>
            <a:pPr lvl="1"/>
            <a:r>
              <a:rPr lang="en-US" dirty="0" smtClean="0"/>
              <a:t>Dominance vs. </a:t>
            </a:r>
            <a:r>
              <a:rPr lang="en-US" dirty="0"/>
              <a:t>S</a:t>
            </a:r>
            <a:r>
              <a:rPr lang="en-US" dirty="0" smtClean="0"/>
              <a:t>ubmissiveness (control of situation)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Three Orientations towards Nature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endParaRPr lang="en-US" sz="4400" dirty="0" smtClean="0"/>
          </a:p>
          <a:p>
            <a:r>
              <a:rPr lang="en-US" dirty="0" smtClean="0"/>
              <a:t>Omnipotent Nature:  Nature perceived as a dominant and unmanageable power.</a:t>
            </a:r>
          </a:p>
          <a:p>
            <a:r>
              <a:rPr lang="en-US" dirty="0" smtClean="0"/>
              <a:t>Humans in </a:t>
            </a:r>
            <a:r>
              <a:rPr lang="en-US" dirty="0"/>
              <a:t>H</a:t>
            </a:r>
            <a:r>
              <a:rPr lang="en-US" dirty="0" smtClean="0"/>
              <a:t>armony with Nature:  Nature perceived as orderly and cyclical.  People and environment are one, changing together.</a:t>
            </a:r>
          </a:p>
          <a:p>
            <a:r>
              <a:rPr lang="en-US" dirty="0" smtClean="0"/>
              <a:t>Humans Controlling Nature:  People not part of environment.   Nature to be controlled, harnessed, and subjugated for human benefit.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		Built Environment: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any culture consists of any adaptations to the terrestrial environment, including </a:t>
            </a:r>
            <a:r>
              <a:rPr lang="en-US" sz="2800" dirty="0"/>
              <a:t>a</a:t>
            </a:r>
            <a:r>
              <a:rPr lang="en-US" sz="2800" dirty="0" smtClean="0"/>
              <a:t>rchitecture, housing, lighting, landscaping, etc. </a:t>
            </a:r>
          </a:p>
          <a:p>
            <a:r>
              <a:rPr lang="en-US" sz="2800" dirty="0" smtClean="0"/>
              <a:t>Changes natural patterns of behavior, heat, light, sound, odor,  human communication, etc. </a:t>
            </a:r>
            <a:endParaRPr lang="en-US" sz="2800" dirty="0"/>
          </a:p>
          <a:p>
            <a:r>
              <a:rPr lang="en-US" sz="2800" dirty="0" smtClean="0"/>
              <a:t>Usually created to serve a function, but can be purely aesthetic.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79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 Environment:  Layout Patterns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2800" dirty="0" smtClean="0"/>
              <a:t>Fixed-feature space:  Permanent fixtures such as walls, floors, windows, etc.</a:t>
            </a:r>
          </a:p>
          <a:p>
            <a:r>
              <a:rPr lang="en-US" sz="2800" dirty="0" smtClean="0"/>
              <a:t>Semi-fixed feature space:  Moveable such as furniture.</a:t>
            </a:r>
          </a:p>
          <a:p>
            <a:r>
              <a:rPr lang="en-US" sz="2800" dirty="0" smtClean="0"/>
              <a:t>Informal space:  Is perceptual and varies according to the movement of the </a:t>
            </a:r>
            <a:r>
              <a:rPr lang="en-US" sz="2800" dirty="0" err="1" smtClean="0"/>
              <a:t>interactants</a:t>
            </a:r>
            <a:r>
              <a:rPr lang="en-US" sz="2800" dirty="0" smtClean="0"/>
              <a:t>.  Informal space lasts only as long as the </a:t>
            </a:r>
            <a:r>
              <a:rPr lang="en-US" sz="2800" dirty="0" err="1" smtClean="0"/>
              <a:t>interactants</a:t>
            </a:r>
            <a:r>
              <a:rPr lang="en-US" sz="2800" dirty="0" smtClean="0"/>
              <a:t> communicate.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Levels of Social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Intimate:  9-18 inches. Reserved for highly personal relationships.</a:t>
            </a:r>
          </a:p>
          <a:p>
            <a:r>
              <a:rPr lang="en-US" dirty="0" smtClean="0"/>
              <a:t>Personal:  1.5 to 4 feet in U.S.  Arm’s length for friends.</a:t>
            </a:r>
          </a:p>
          <a:p>
            <a:r>
              <a:rPr lang="en-US" dirty="0" smtClean="0"/>
              <a:t>Social-Consultative:  4 to 12 feet in U.S. for casual gatherings and work relationships.</a:t>
            </a:r>
          </a:p>
          <a:p>
            <a:r>
              <a:rPr lang="en-US" dirty="0" smtClean="0"/>
              <a:t>Public Distances:  12 feet and beyond in U.S. for talking across a room and public speaking.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8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Culture &amp; Privacy</a:t>
            </a:r>
            <a:br>
              <a:rPr lang="en-US" dirty="0" smtClean="0"/>
            </a:br>
            <a:r>
              <a:rPr lang="en-US" sz="2700" dirty="0" smtClean="0"/>
              <a:t>Culture influences the kind and degree of privacy needs.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Six </a:t>
            </a:r>
            <a:r>
              <a:rPr lang="en-US" sz="2800" dirty="0" smtClean="0"/>
              <a:t>Types of Privacy (</a:t>
            </a:r>
            <a:r>
              <a:rPr lang="en-US" sz="2800" dirty="0" err="1" smtClean="0"/>
              <a:t>Darhl</a:t>
            </a:r>
            <a:r>
              <a:rPr lang="en-US" sz="2800" dirty="0" smtClean="0"/>
              <a:t>):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Reserve: Unwillingness to be with others, especially strangers.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Isolation:  Total separation and detachment.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Solitude:  An absence of others.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Intimacy with family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Intimacy with friends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Anonymity:  To be unnoticed in a crowd.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42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125</TotalTime>
  <Words>537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Neuliep</vt:lpstr>
      <vt:lpstr>CHAPTER 4</vt:lpstr>
      <vt:lpstr>* How humans perceive the physical environment is very much affected by their culture and microculture, even though this influence is generally outside their conscious awareness.  * People from all cultures project their mental perceptions onto the physical environment and act as though what is projected is, in fact, the true quality of the physical world.</vt:lpstr>
      <vt:lpstr>Environments &amp; Information Load</vt:lpstr>
      <vt:lpstr>PowerPoint Presentation</vt:lpstr>
      <vt:lpstr>Three Orientations towards Nature</vt:lpstr>
      <vt:lpstr>PowerPoint Presentation</vt:lpstr>
      <vt:lpstr>Built Environment:  Layout Patterns</vt:lpstr>
      <vt:lpstr>Four Levels of Social Distance</vt:lpstr>
      <vt:lpstr>Culture &amp; Privacy Culture influences the kind and degree of privacy needs.</vt:lpstr>
      <vt:lpstr>Cross-Cultural Variations on Privacy</vt:lpstr>
      <vt:lpstr>Culture &amp; Time Orientation The perception of time is cultural</vt:lpstr>
      <vt:lpstr>End</vt:lpstr>
      <vt:lpstr>Cross-Cultural Comparisons of Housing</vt:lpstr>
      <vt:lpstr>Japanese Housing </vt:lpstr>
      <vt:lpstr>American Navajo Housing</vt:lpstr>
      <vt:lpstr>Navajo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Katie Dunleavy</dc:creator>
  <cp:lastModifiedBy>Michael Chang</cp:lastModifiedBy>
  <cp:revision>17</cp:revision>
  <dcterms:created xsi:type="dcterms:W3CDTF">2011-08-04T20:18:54Z</dcterms:created>
  <dcterms:modified xsi:type="dcterms:W3CDTF">2012-10-15T17:09:29Z</dcterms:modified>
</cp:coreProperties>
</file>