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8" r:id="rId3"/>
    <p:sldId id="257" r:id="rId4"/>
    <p:sldId id="258" r:id="rId5"/>
    <p:sldId id="260" r:id="rId6"/>
    <p:sldId id="261" r:id="rId7"/>
    <p:sldId id="262" r:id="rId8"/>
    <p:sldId id="269" r:id="rId9"/>
    <p:sldId id="263" r:id="rId10"/>
    <p:sldId id="264" r:id="rId11"/>
    <p:sldId id="270" r:id="rId12"/>
    <p:sldId id="271" r:id="rId13"/>
    <p:sldId id="272" r:id="rId14"/>
    <p:sldId id="265" r:id="rId15"/>
    <p:sldId id="266" r:id="rId16"/>
    <p:sldId id="26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71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0EE0AD-98C2-4385-AACB-AB2885768C98}" type="doc">
      <dgm:prSet loTypeId="urn:microsoft.com/office/officeart/2005/8/layout/chevron2" loCatId="process" qsTypeId="urn:microsoft.com/office/officeart/2005/8/quickstyle/simple1" qsCatId="simple" csTypeId="urn:microsoft.com/office/officeart/2005/8/colors/accent1_2" csCatId="accent1" phldr="1"/>
      <dgm:spPr/>
    </dgm:pt>
    <dgm:pt modelId="{6493467D-F357-4DA2-8BF1-205850366AAF}">
      <dgm:prSet phldrT="[Text]"/>
      <dgm:spPr/>
      <dgm:t>
        <a:bodyPr/>
        <a:lstStyle/>
        <a:p>
          <a:r>
            <a:rPr lang="en-US" dirty="0" smtClean="0"/>
            <a:t>1</a:t>
          </a:r>
          <a:endParaRPr lang="en-US" dirty="0"/>
        </a:p>
      </dgm:t>
    </dgm:pt>
    <dgm:pt modelId="{C83C46F7-1705-4F41-8FB0-759365F104BC}" type="parTrans" cxnId="{8E5566C8-1392-45BF-BC86-839411AC0877}">
      <dgm:prSet/>
      <dgm:spPr/>
      <dgm:t>
        <a:bodyPr/>
        <a:lstStyle/>
        <a:p>
          <a:endParaRPr lang="en-US"/>
        </a:p>
      </dgm:t>
    </dgm:pt>
    <dgm:pt modelId="{B52BF798-DB89-4B40-9A98-7D11CC3B62DF}" type="sibTrans" cxnId="{8E5566C8-1392-45BF-BC86-839411AC0877}">
      <dgm:prSet/>
      <dgm:spPr/>
      <dgm:t>
        <a:bodyPr/>
        <a:lstStyle/>
        <a:p>
          <a:endParaRPr lang="en-US"/>
        </a:p>
      </dgm:t>
    </dgm:pt>
    <dgm:pt modelId="{40723CE0-C3CD-402F-8439-2CF5D13C80EE}">
      <dgm:prSet phldrT="[Text]"/>
      <dgm:spPr/>
      <dgm:t>
        <a:bodyPr/>
        <a:lstStyle/>
        <a:p>
          <a:r>
            <a:rPr lang="en-US" dirty="0" smtClean="0"/>
            <a:t>2</a:t>
          </a:r>
          <a:endParaRPr lang="en-US" dirty="0"/>
        </a:p>
      </dgm:t>
    </dgm:pt>
    <dgm:pt modelId="{0E5055B1-2A49-40B4-A06A-B85EF79DF4A8}" type="parTrans" cxnId="{2BEF7781-58BE-4B6D-8DE4-62D80CCF3305}">
      <dgm:prSet/>
      <dgm:spPr/>
      <dgm:t>
        <a:bodyPr/>
        <a:lstStyle/>
        <a:p>
          <a:endParaRPr lang="en-US"/>
        </a:p>
      </dgm:t>
    </dgm:pt>
    <dgm:pt modelId="{47245663-F20C-4265-91DC-150A29DC93EF}" type="sibTrans" cxnId="{2BEF7781-58BE-4B6D-8DE4-62D80CCF3305}">
      <dgm:prSet/>
      <dgm:spPr/>
      <dgm:t>
        <a:bodyPr/>
        <a:lstStyle/>
        <a:p>
          <a:endParaRPr lang="en-US"/>
        </a:p>
      </dgm:t>
    </dgm:pt>
    <dgm:pt modelId="{9E60F54F-1530-4E39-BBE1-4890B1041E2D}">
      <dgm:prSet phldrT="[Text]"/>
      <dgm:spPr/>
      <dgm:t>
        <a:bodyPr/>
        <a:lstStyle/>
        <a:p>
          <a:r>
            <a:rPr lang="en-US" dirty="0" smtClean="0"/>
            <a:t>3</a:t>
          </a:r>
          <a:endParaRPr lang="en-US" dirty="0"/>
        </a:p>
      </dgm:t>
    </dgm:pt>
    <dgm:pt modelId="{DF599F1E-C2C4-4A2D-BEAD-6D3649CE9DF4}" type="parTrans" cxnId="{A13E6F87-727C-4C86-A76B-C6847BF4A6A2}">
      <dgm:prSet/>
      <dgm:spPr/>
      <dgm:t>
        <a:bodyPr/>
        <a:lstStyle/>
        <a:p>
          <a:endParaRPr lang="en-US"/>
        </a:p>
      </dgm:t>
    </dgm:pt>
    <dgm:pt modelId="{67F06EFA-FA5A-4CFA-9912-02ACF925FE77}" type="sibTrans" cxnId="{A13E6F87-727C-4C86-A76B-C6847BF4A6A2}">
      <dgm:prSet/>
      <dgm:spPr/>
      <dgm:t>
        <a:bodyPr/>
        <a:lstStyle/>
        <a:p>
          <a:endParaRPr lang="en-US"/>
        </a:p>
      </dgm:t>
    </dgm:pt>
    <dgm:pt modelId="{1F3EF4B8-B820-4EA8-9713-019B1932CD08}">
      <dgm:prSet/>
      <dgm:spPr/>
      <dgm:t>
        <a:bodyPr/>
        <a:lstStyle/>
        <a:p>
          <a:r>
            <a:rPr lang="en-US" dirty="0" smtClean="0"/>
            <a:t>Input/sensation</a:t>
          </a:r>
          <a:endParaRPr lang="en-US" dirty="0"/>
        </a:p>
      </dgm:t>
    </dgm:pt>
    <dgm:pt modelId="{4E639CEA-4A6C-4AD0-8B7B-650526889509}" type="parTrans" cxnId="{6CE1DC0A-476F-488B-B3B5-89EBD173F13D}">
      <dgm:prSet/>
      <dgm:spPr/>
      <dgm:t>
        <a:bodyPr/>
        <a:lstStyle/>
        <a:p>
          <a:endParaRPr lang="en-US"/>
        </a:p>
      </dgm:t>
    </dgm:pt>
    <dgm:pt modelId="{E607E7F7-BFDE-4CC9-92FF-93052D575790}" type="sibTrans" cxnId="{6CE1DC0A-476F-488B-B3B5-89EBD173F13D}">
      <dgm:prSet/>
      <dgm:spPr/>
      <dgm:t>
        <a:bodyPr/>
        <a:lstStyle/>
        <a:p>
          <a:endParaRPr lang="en-US"/>
        </a:p>
      </dgm:t>
    </dgm:pt>
    <dgm:pt modelId="{592A9234-F3B4-4156-BDAC-5CC87DFC0435}">
      <dgm:prSet/>
      <dgm:spPr/>
      <dgm:t>
        <a:bodyPr/>
        <a:lstStyle/>
        <a:p>
          <a:r>
            <a:rPr lang="en-US" dirty="0" smtClean="0"/>
            <a:t>Storage/memory</a:t>
          </a:r>
          <a:endParaRPr lang="en-US" dirty="0"/>
        </a:p>
      </dgm:t>
    </dgm:pt>
    <dgm:pt modelId="{BB75400E-FCE8-4264-A36C-17F016CE30BE}" type="parTrans" cxnId="{8BE2B4C7-0F3D-4173-91C7-3FDAF8D4E781}">
      <dgm:prSet/>
      <dgm:spPr/>
      <dgm:t>
        <a:bodyPr/>
        <a:lstStyle/>
        <a:p>
          <a:endParaRPr lang="en-US"/>
        </a:p>
      </dgm:t>
    </dgm:pt>
    <dgm:pt modelId="{26F05454-7962-48FE-9562-10417398FEE1}" type="sibTrans" cxnId="{8BE2B4C7-0F3D-4173-91C7-3FDAF8D4E781}">
      <dgm:prSet/>
      <dgm:spPr/>
      <dgm:t>
        <a:bodyPr/>
        <a:lstStyle/>
        <a:p>
          <a:endParaRPr lang="en-US"/>
        </a:p>
      </dgm:t>
    </dgm:pt>
    <dgm:pt modelId="{35FCB65F-97DB-4203-AD91-88DA942CCA58}">
      <dgm:prSet/>
      <dgm:spPr/>
      <dgm:t>
        <a:bodyPr/>
        <a:lstStyle/>
        <a:p>
          <a:r>
            <a:rPr lang="en-US" dirty="0" smtClean="0"/>
            <a:t>Recall/retrieval </a:t>
          </a:r>
          <a:endParaRPr lang="en-US" dirty="0"/>
        </a:p>
      </dgm:t>
    </dgm:pt>
    <dgm:pt modelId="{17B6D766-98FF-4478-A145-4B4714B8CB82}" type="parTrans" cxnId="{3A4D8EE5-9E1C-4C75-A8E6-10F4B02D4F8F}">
      <dgm:prSet/>
      <dgm:spPr/>
      <dgm:t>
        <a:bodyPr/>
        <a:lstStyle/>
        <a:p>
          <a:endParaRPr lang="en-US"/>
        </a:p>
      </dgm:t>
    </dgm:pt>
    <dgm:pt modelId="{0BCA3904-8535-4FBB-892D-158E396820BE}" type="sibTrans" cxnId="{3A4D8EE5-9E1C-4C75-A8E6-10F4B02D4F8F}">
      <dgm:prSet/>
      <dgm:spPr/>
      <dgm:t>
        <a:bodyPr/>
        <a:lstStyle/>
        <a:p>
          <a:endParaRPr lang="en-US"/>
        </a:p>
      </dgm:t>
    </dgm:pt>
    <dgm:pt modelId="{06F813C3-9E0F-44A9-9DC6-F48E4A551F76}" type="pres">
      <dgm:prSet presAssocID="{6C0EE0AD-98C2-4385-AACB-AB2885768C98}" presName="linearFlow" presStyleCnt="0">
        <dgm:presLayoutVars>
          <dgm:dir/>
          <dgm:animLvl val="lvl"/>
          <dgm:resizeHandles val="exact"/>
        </dgm:presLayoutVars>
      </dgm:prSet>
      <dgm:spPr/>
    </dgm:pt>
    <dgm:pt modelId="{9F91BDB9-A82F-423F-8DF9-EA004C854F53}" type="pres">
      <dgm:prSet presAssocID="{6493467D-F357-4DA2-8BF1-205850366AAF}" presName="composite" presStyleCnt="0"/>
      <dgm:spPr/>
    </dgm:pt>
    <dgm:pt modelId="{8CFB3B3B-8900-4159-86B5-D270B047FBFE}" type="pres">
      <dgm:prSet presAssocID="{6493467D-F357-4DA2-8BF1-205850366AAF}" presName="parentText" presStyleLbl="alignNode1" presStyleIdx="0" presStyleCnt="3">
        <dgm:presLayoutVars>
          <dgm:chMax val="1"/>
          <dgm:bulletEnabled val="1"/>
        </dgm:presLayoutVars>
      </dgm:prSet>
      <dgm:spPr/>
      <dgm:t>
        <a:bodyPr/>
        <a:lstStyle/>
        <a:p>
          <a:endParaRPr lang="en-US"/>
        </a:p>
      </dgm:t>
    </dgm:pt>
    <dgm:pt modelId="{E301D950-B712-4F66-B330-15957BE56E6A}" type="pres">
      <dgm:prSet presAssocID="{6493467D-F357-4DA2-8BF1-205850366AAF}" presName="descendantText" presStyleLbl="alignAcc1" presStyleIdx="0" presStyleCnt="3">
        <dgm:presLayoutVars>
          <dgm:bulletEnabled val="1"/>
        </dgm:presLayoutVars>
      </dgm:prSet>
      <dgm:spPr/>
      <dgm:t>
        <a:bodyPr/>
        <a:lstStyle/>
        <a:p>
          <a:endParaRPr lang="en-US"/>
        </a:p>
      </dgm:t>
    </dgm:pt>
    <dgm:pt modelId="{094FD4FF-3C82-493C-84FB-0872EEF38ADF}" type="pres">
      <dgm:prSet presAssocID="{B52BF798-DB89-4B40-9A98-7D11CC3B62DF}" presName="sp" presStyleCnt="0"/>
      <dgm:spPr/>
    </dgm:pt>
    <dgm:pt modelId="{FEA6E199-7531-4562-AF9D-CB2BA5E81473}" type="pres">
      <dgm:prSet presAssocID="{40723CE0-C3CD-402F-8439-2CF5D13C80EE}" presName="composite" presStyleCnt="0"/>
      <dgm:spPr/>
    </dgm:pt>
    <dgm:pt modelId="{3FD3E265-87C5-4A62-9221-388F73737FFD}" type="pres">
      <dgm:prSet presAssocID="{40723CE0-C3CD-402F-8439-2CF5D13C80EE}" presName="parentText" presStyleLbl="alignNode1" presStyleIdx="1" presStyleCnt="3">
        <dgm:presLayoutVars>
          <dgm:chMax val="1"/>
          <dgm:bulletEnabled val="1"/>
        </dgm:presLayoutVars>
      </dgm:prSet>
      <dgm:spPr/>
      <dgm:t>
        <a:bodyPr/>
        <a:lstStyle/>
        <a:p>
          <a:endParaRPr lang="en-US"/>
        </a:p>
      </dgm:t>
    </dgm:pt>
    <dgm:pt modelId="{4DC5AB65-5998-4C88-AC7E-79DF87D9AE9F}" type="pres">
      <dgm:prSet presAssocID="{40723CE0-C3CD-402F-8439-2CF5D13C80EE}" presName="descendantText" presStyleLbl="alignAcc1" presStyleIdx="1" presStyleCnt="3">
        <dgm:presLayoutVars>
          <dgm:bulletEnabled val="1"/>
        </dgm:presLayoutVars>
      </dgm:prSet>
      <dgm:spPr/>
      <dgm:t>
        <a:bodyPr/>
        <a:lstStyle/>
        <a:p>
          <a:endParaRPr lang="en-US"/>
        </a:p>
      </dgm:t>
    </dgm:pt>
    <dgm:pt modelId="{E93E75F2-F995-41CB-9851-15634669192B}" type="pres">
      <dgm:prSet presAssocID="{47245663-F20C-4265-91DC-150A29DC93EF}" presName="sp" presStyleCnt="0"/>
      <dgm:spPr/>
    </dgm:pt>
    <dgm:pt modelId="{C84C039B-1E43-453E-8B60-B5D6C9C51E17}" type="pres">
      <dgm:prSet presAssocID="{9E60F54F-1530-4E39-BBE1-4890B1041E2D}" presName="composite" presStyleCnt="0"/>
      <dgm:spPr/>
    </dgm:pt>
    <dgm:pt modelId="{A8B19599-642C-44D8-B32A-E3108D1C4233}" type="pres">
      <dgm:prSet presAssocID="{9E60F54F-1530-4E39-BBE1-4890B1041E2D}" presName="parentText" presStyleLbl="alignNode1" presStyleIdx="2" presStyleCnt="3">
        <dgm:presLayoutVars>
          <dgm:chMax val="1"/>
          <dgm:bulletEnabled val="1"/>
        </dgm:presLayoutVars>
      </dgm:prSet>
      <dgm:spPr/>
      <dgm:t>
        <a:bodyPr/>
        <a:lstStyle/>
        <a:p>
          <a:endParaRPr lang="en-US"/>
        </a:p>
      </dgm:t>
    </dgm:pt>
    <dgm:pt modelId="{DF63C1D8-30F1-482D-88E4-E1D4CFB3B45B}" type="pres">
      <dgm:prSet presAssocID="{9E60F54F-1530-4E39-BBE1-4890B1041E2D}" presName="descendantText" presStyleLbl="alignAcc1" presStyleIdx="2" presStyleCnt="3">
        <dgm:presLayoutVars>
          <dgm:bulletEnabled val="1"/>
        </dgm:presLayoutVars>
      </dgm:prSet>
      <dgm:spPr/>
      <dgm:t>
        <a:bodyPr/>
        <a:lstStyle/>
        <a:p>
          <a:endParaRPr lang="en-US"/>
        </a:p>
      </dgm:t>
    </dgm:pt>
  </dgm:ptLst>
  <dgm:cxnLst>
    <dgm:cxn modelId="{3A4D8EE5-9E1C-4C75-A8E6-10F4B02D4F8F}" srcId="{9E60F54F-1530-4E39-BBE1-4890B1041E2D}" destId="{35FCB65F-97DB-4203-AD91-88DA942CCA58}" srcOrd="0" destOrd="0" parTransId="{17B6D766-98FF-4478-A145-4B4714B8CB82}" sibTransId="{0BCA3904-8535-4FBB-892D-158E396820BE}"/>
    <dgm:cxn modelId="{88A87206-1A5A-432E-9568-04A8E34DE39D}" type="presOf" srcId="{1F3EF4B8-B820-4EA8-9713-019B1932CD08}" destId="{E301D950-B712-4F66-B330-15957BE56E6A}" srcOrd="0" destOrd="0" presId="urn:microsoft.com/office/officeart/2005/8/layout/chevron2"/>
    <dgm:cxn modelId="{8E5566C8-1392-45BF-BC86-839411AC0877}" srcId="{6C0EE0AD-98C2-4385-AACB-AB2885768C98}" destId="{6493467D-F357-4DA2-8BF1-205850366AAF}" srcOrd="0" destOrd="0" parTransId="{C83C46F7-1705-4F41-8FB0-759365F104BC}" sibTransId="{B52BF798-DB89-4B40-9A98-7D11CC3B62DF}"/>
    <dgm:cxn modelId="{8BE2B4C7-0F3D-4173-91C7-3FDAF8D4E781}" srcId="{40723CE0-C3CD-402F-8439-2CF5D13C80EE}" destId="{592A9234-F3B4-4156-BDAC-5CC87DFC0435}" srcOrd="0" destOrd="0" parTransId="{BB75400E-FCE8-4264-A36C-17F016CE30BE}" sibTransId="{26F05454-7962-48FE-9562-10417398FEE1}"/>
    <dgm:cxn modelId="{CA78F667-508D-464B-947A-AE4B1C426579}" type="presOf" srcId="{6493467D-F357-4DA2-8BF1-205850366AAF}" destId="{8CFB3B3B-8900-4159-86B5-D270B047FBFE}" srcOrd="0" destOrd="0" presId="urn:microsoft.com/office/officeart/2005/8/layout/chevron2"/>
    <dgm:cxn modelId="{747FF54C-09A0-4D4E-958D-079E9625A5DC}" type="presOf" srcId="{40723CE0-C3CD-402F-8439-2CF5D13C80EE}" destId="{3FD3E265-87C5-4A62-9221-388F73737FFD}" srcOrd="0" destOrd="0" presId="urn:microsoft.com/office/officeart/2005/8/layout/chevron2"/>
    <dgm:cxn modelId="{2BEF7781-58BE-4B6D-8DE4-62D80CCF3305}" srcId="{6C0EE0AD-98C2-4385-AACB-AB2885768C98}" destId="{40723CE0-C3CD-402F-8439-2CF5D13C80EE}" srcOrd="1" destOrd="0" parTransId="{0E5055B1-2A49-40B4-A06A-B85EF79DF4A8}" sibTransId="{47245663-F20C-4265-91DC-150A29DC93EF}"/>
    <dgm:cxn modelId="{A13E6F87-727C-4C86-A76B-C6847BF4A6A2}" srcId="{6C0EE0AD-98C2-4385-AACB-AB2885768C98}" destId="{9E60F54F-1530-4E39-BBE1-4890B1041E2D}" srcOrd="2" destOrd="0" parTransId="{DF599F1E-C2C4-4A2D-BEAD-6D3649CE9DF4}" sibTransId="{67F06EFA-FA5A-4CFA-9912-02ACF925FE77}"/>
    <dgm:cxn modelId="{57ECB264-1798-40E3-9D0D-B63192FAA75C}" type="presOf" srcId="{35FCB65F-97DB-4203-AD91-88DA942CCA58}" destId="{DF63C1D8-30F1-482D-88E4-E1D4CFB3B45B}" srcOrd="0" destOrd="0" presId="urn:microsoft.com/office/officeart/2005/8/layout/chevron2"/>
    <dgm:cxn modelId="{6CE1DC0A-476F-488B-B3B5-89EBD173F13D}" srcId="{6493467D-F357-4DA2-8BF1-205850366AAF}" destId="{1F3EF4B8-B820-4EA8-9713-019B1932CD08}" srcOrd="0" destOrd="0" parTransId="{4E639CEA-4A6C-4AD0-8B7B-650526889509}" sibTransId="{E607E7F7-BFDE-4CC9-92FF-93052D575790}"/>
    <dgm:cxn modelId="{978C9275-690E-40B2-AADD-14D3C0859FE8}" type="presOf" srcId="{592A9234-F3B4-4156-BDAC-5CC87DFC0435}" destId="{4DC5AB65-5998-4C88-AC7E-79DF87D9AE9F}" srcOrd="0" destOrd="0" presId="urn:microsoft.com/office/officeart/2005/8/layout/chevron2"/>
    <dgm:cxn modelId="{7E66EBA2-56DF-4F33-8BB1-B1D06EB579E8}" type="presOf" srcId="{6C0EE0AD-98C2-4385-AACB-AB2885768C98}" destId="{06F813C3-9E0F-44A9-9DC6-F48E4A551F76}" srcOrd="0" destOrd="0" presId="urn:microsoft.com/office/officeart/2005/8/layout/chevron2"/>
    <dgm:cxn modelId="{E7250F08-4282-4E34-B5E2-B66EC6745D91}" type="presOf" srcId="{9E60F54F-1530-4E39-BBE1-4890B1041E2D}" destId="{A8B19599-642C-44D8-B32A-E3108D1C4233}" srcOrd="0" destOrd="0" presId="urn:microsoft.com/office/officeart/2005/8/layout/chevron2"/>
    <dgm:cxn modelId="{8B479D21-F3BE-436C-A175-CD0F396BF6C8}" type="presParOf" srcId="{06F813C3-9E0F-44A9-9DC6-F48E4A551F76}" destId="{9F91BDB9-A82F-423F-8DF9-EA004C854F53}" srcOrd="0" destOrd="0" presId="urn:microsoft.com/office/officeart/2005/8/layout/chevron2"/>
    <dgm:cxn modelId="{3EA13F39-0AA7-4239-8CD8-796D2F3B4959}" type="presParOf" srcId="{9F91BDB9-A82F-423F-8DF9-EA004C854F53}" destId="{8CFB3B3B-8900-4159-86B5-D270B047FBFE}" srcOrd="0" destOrd="0" presId="urn:microsoft.com/office/officeart/2005/8/layout/chevron2"/>
    <dgm:cxn modelId="{A94DFD35-F10B-4EDE-800D-295C162E19EC}" type="presParOf" srcId="{9F91BDB9-A82F-423F-8DF9-EA004C854F53}" destId="{E301D950-B712-4F66-B330-15957BE56E6A}" srcOrd="1" destOrd="0" presId="urn:microsoft.com/office/officeart/2005/8/layout/chevron2"/>
    <dgm:cxn modelId="{527B8066-5601-437C-B801-2DE7065954AE}" type="presParOf" srcId="{06F813C3-9E0F-44A9-9DC6-F48E4A551F76}" destId="{094FD4FF-3C82-493C-84FB-0872EEF38ADF}" srcOrd="1" destOrd="0" presId="urn:microsoft.com/office/officeart/2005/8/layout/chevron2"/>
    <dgm:cxn modelId="{1E50F6AB-F887-4089-8511-5359E920D904}" type="presParOf" srcId="{06F813C3-9E0F-44A9-9DC6-F48E4A551F76}" destId="{FEA6E199-7531-4562-AF9D-CB2BA5E81473}" srcOrd="2" destOrd="0" presId="urn:microsoft.com/office/officeart/2005/8/layout/chevron2"/>
    <dgm:cxn modelId="{6D83440D-C656-488E-B8F8-20721C8E8373}" type="presParOf" srcId="{FEA6E199-7531-4562-AF9D-CB2BA5E81473}" destId="{3FD3E265-87C5-4A62-9221-388F73737FFD}" srcOrd="0" destOrd="0" presId="urn:microsoft.com/office/officeart/2005/8/layout/chevron2"/>
    <dgm:cxn modelId="{A677401E-E71D-4085-B971-3B91107069B0}" type="presParOf" srcId="{FEA6E199-7531-4562-AF9D-CB2BA5E81473}" destId="{4DC5AB65-5998-4C88-AC7E-79DF87D9AE9F}" srcOrd="1" destOrd="0" presId="urn:microsoft.com/office/officeart/2005/8/layout/chevron2"/>
    <dgm:cxn modelId="{3424DDDF-E64C-478B-98BB-675A44740E68}" type="presParOf" srcId="{06F813C3-9E0F-44A9-9DC6-F48E4A551F76}" destId="{E93E75F2-F995-41CB-9851-15634669192B}" srcOrd="3" destOrd="0" presId="urn:microsoft.com/office/officeart/2005/8/layout/chevron2"/>
    <dgm:cxn modelId="{B18DF8A3-E221-4FC0-A96D-CDCC5F7AE1F1}" type="presParOf" srcId="{06F813C3-9E0F-44A9-9DC6-F48E4A551F76}" destId="{C84C039B-1E43-453E-8B60-B5D6C9C51E17}" srcOrd="4" destOrd="0" presId="urn:microsoft.com/office/officeart/2005/8/layout/chevron2"/>
    <dgm:cxn modelId="{59B24F95-1A0E-44A4-9332-89085B4E429E}" type="presParOf" srcId="{C84C039B-1E43-453E-8B60-B5D6C9C51E17}" destId="{A8B19599-642C-44D8-B32A-E3108D1C4233}" srcOrd="0" destOrd="0" presId="urn:microsoft.com/office/officeart/2005/8/layout/chevron2"/>
    <dgm:cxn modelId="{6ECCCF64-E9A7-454B-AF24-F3F6BDA1C221}" type="presParOf" srcId="{C84C039B-1E43-453E-8B60-B5D6C9C51E17}" destId="{DF63C1D8-30F1-482D-88E4-E1D4CFB3B45B}"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FB3B3B-8900-4159-86B5-D270B047FBFE}">
      <dsp:nvSpPr>
        <dsp:cNvPr id="0" name=""/>
        <dsp:cNvSpPr/>
      </dsp:nvSpPr>
      <dsp:spPr>
        <a:xfrm rot="5400000">
          <a:off x="-226778" y="226858"/>
          <a:ext cx="1511859" cy="105830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n-US" sz="2900" kern="1200" dirty="0" smtClean="0"/>
            <a:t>1</a:t>
          </a:r>
          <a:endParaRPr lang="en-US" sz="2900" kern="1200" dirty="0"/>
        </a:p>
      </dsp:txBody>
      <dsp:txXfrm rot="-5400000">
        <a:off x="2" y="529230"/>
        <a:ext cx="1058301" cy="453558"/>
      </dsp:txXfrm>
    </dsp:sp>
    <dsp:sp modelId="{E301D950-B712-4F66-B330-15957BE56E6A}">
      <dsp:nvSpPr>
        <dsp:cNvPr id="0" name=""/>
        <dsp:cNvSpPr/>
      </dsp:nvSpPr>
      <dsp:spPr>
        <a:xfrm rot="5400000">
          <a:off x="3923996" y="-2865615"/>
          <a:ext cx="982708" cy="6714098"/>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7152" tIns="29210" rIns="29210" bIns="29210" numCol="1" spcCol="1270" anchor="ctr" anchorCtr="0">
          <a:noAutofit/>
        </a:bodyPr>
        <a:lstStyle/>
        <a:p>
          <a:pPr marL="285750" lvl="1" indent="-285750" algn="l" defTabSz="2044700">
            <a:lnSpc>
              <a:spcPct val="90000"/>
            </a:lnSpc>
            <a:spcBef>
              <a:spcPct val="0"/>
            </a:spcBef>
            <a:spcAft>
              <a:spcPct val="15000"/>
            </a:spcAft>
            <a:buChar char="••"/>
          </a:pPr>
          <a:r>
            <a:rPr lang="en-US" sz="4600" kern="1200" dirty="0" smtClean="0"/>
            <a:t>Input/sensation</a:t>
          </a:r>
          <a:endParaRPr lang="en-US" sz="4600" kern="1200" dirty="0"/>
        </a:p>
      </dsp:txBody>
      <dsp:txXfrm rot="-5400000">
        <a:off x="1058301" y="48052"/>
        <a:ext cx="6666126" cy="886764"/>
      </dsp:txXfrm>
    </dsp:sp>
    <dsp:sp modelId="{3FD3E265-87C5-4A62-9221-388F73737FFD}">
      <dsp:nvSpPr>
        <dsp:cNvPr id="0" name=""/>
        <dsp:cNvSpPr/>
      </dsp:nvSpPr>
      <dsp:spPr>
        <a:xfrm rot="5400000">
          <a:off x="-226778" y="1543330"/>
          <a:ext cx="1511859" cy="105830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n-US" sz="2900" kern="1200" dirty="0" smtClean="0"/>
            <a:t>2</a:t>
          </a:r>
          <a:endParaRPr lang="en-US" sz="2900" kern="1200" dirty="0"/>
        </a:p>
      </dsp:txBody>
      <dsp:txXfrm rot="-5400000">
        <a:off x="2" y="1845702"/>
        <a:ext cx="1058301" cy="453558"/>
      </dsp:txXfrm>
    </dsp:sp>
    <dsp:sp modelId="{4DC5AB65-5998-4C88-AC7E-79DF87D9AE9F}">
      <dsp:nvSpPr>
        <dsp:cNvPr id="0" name=""/>
        <dsp:cNvSpPr/>
      </dsp:nvSpPr>
      <dsp:spPr>
        <a:xfrm rot="5400000">
          <a:off x="3923996" y="-1549143"/>
          <a:ext cx="982708" cy="6714098"/>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7152" tIns="29210" rIns="29210" bIns="29210" numCol="1" spcCol="1270" anchor="ctr" anchorCtr="0">
          <a:noAutofit/>
        </a:bodyPr>
        <a:lstStyle/>
        <a:p>
          <a:pPr marL="285750" lvl="1" indent="-285750" algn="l" defTabSz="2044700">
            <a:lnSpc>
              <a:spcPct val="90000"/>
            </a:lnSpc>
            <a:spcBef>
              <a:spcPct val="0"/>
            </a:spcBef>
            <a:spcAft>
              <a:spcPct val="15000"/>
            </a:spcAft>
            <a:buChar char="••"/>
          </a:pPr>
          <a:r>
            <a:rPr lang="en-US" sz="4600" kern="1200" dirty="0" smtClean="0"/>
            <a:t>Storage/memory</a:t>
          </a:r>
          <a:endParaRPr lang="en-US" sz="4600" kern="1200" dirty="0"/>
        </a:p>
      </dsp:txBody>
      <dsp:txXfrm rot="-5400000">
        <a:off x="1058301" y="1364524"/>
        <a:ext cx="6666126" cy="886764"/>
      </dsp:txXfrm>
    </dsp:sp>
    <dsp:sp modelId="{A8B19599-642C-44D8-B32A-E3108D1C4233}">
      <dsp:nvSpPr>
        <dsp:cNvPr id="0" name=""/>
        <dsp:cNvSpPr/>
      </dsp:nvSpPr>
      <dsp:spPr>
        <a:xfrm rot="5400000">
          <a:off x="-226778" y="2859802"/>
          <a:ext cx="1511859" cy="105830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n-US" sz="2900" kern="1200" dirty="0" smtClean="0"/>
            <a:t>3</a:t>
          </a:r>
          <a:endParaRPr lang="en-US" sz="2900" kern="1200" dirty="0"/>
        </a:p>
      </dsp:txBody>
      <dsp:txXfrm rot="-5400000">
        <a:off x="2" y="3162174"/>
        <a:ext cx="1058301" cy="453558"/>
      </dsp:txXfrm>
    </dsp:sp>
    <dsp:sp modelId="{DF63C1D8-30F1-482D-88E4-E1D4CFB3B45B}">
      <dsp:nvSpPr>
        <dsp:cNvPr id="0" name=""/>
        <dsp:cNvSpPr/>
      </dsp:nvSpPr>
      <dsp:spPr>
        <a:xfrm rot="5400000">
          <a:off x="3923996" y="-232671"/>
          <a:ext cx="982708" cy="6714098"/>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7152" tIns="29210" rIns="29210" bIns="29210" numCol="1" spcCol="1270" anchor="ctr" anchorCtr="0">
          <a:noAutofit/>
        </a:bodyPr>
        <a:lstStyle/>
        <a:p>
          <a:pPr marL="285750" lvl="1" indent="-285750" algn="l" defTabSz="2044700">
            <a:lnSpc>
              <a:spcPct val="90000"/>
            </a:lnSpc>
            <a:spcBef>
              <a:spcPct val="0"/>
            </a:spcBef>
            <a:spcAft>
              <a:spcPct val="15000"/>
            </a:spcAft>
            <a:buChar char="••"/>
          </a:pPr>
          <a:r>
            <a:rPr lang="en-US" sz="4600" kern="1200" dirty="0" smtClean="0"/>
            <a:t>Recall/retrieval </a:t>
          </a:r>
          <a:endParaRPr lang="en-US" sz="4600" kern="1200" dirty="0"/>
        </a:p>
      </dsp:txBody>
      <dsp:txXfrm rot="-5400000">
        <a:off x="1058301" y="2680996"/>
        <a:ext cx="6666126" cy="88676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B30A0B-914A-4E0F-80F0-5C9330069287}" type="datetimeFigureOut">
              <a:rPr lang="en-US" smtClean="0"/>
              <a:pPr/>
              <a:t>10/22/2012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C084FD-1425-43EF-8D82-CA9EE66C795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B30A0B-914A-4E0F-80F0-5C9330069287}" type="datetimeFigureOut">
              <a:rPr lang="en-US" smtClean="0"/>
              <a:pPr/>
              <a:t>10/22/2012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C084FD-1425-43EF-8D82-CA9EE66C795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B30A0B-914A-4E0F-80F0-5C9330069287}" type="datetimeFigureOut">
              <a:rPr lang="en-US" smtClean="0"/>
              <a:pPr/>
              <a:t>10/22/2012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C084FD-1425-43EF-8D82-CA9EE66C795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838200"/>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B30A0B-914A-4E0F-80F0-5C9330069287}" type="datetimeFigureOut">
              <a:rPr lang="en-US" smtClean="0"/>
              <a:pPr/>
              <a:t>10/22/2012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C084FD-1425-43EF-8D82-CA9EE66C795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B30A0B-914A-4E0F-80F0-5C9330069287}" type="datetimeFigureOut">
              <a:rPr lang="en-US" smtClean="0"/>
              <a:pPr/>
              <a:t>10/22/2012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C084FD-1425-43EF-8D82-CA9EE66C795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B30A0B-914A-4E0F-80F0-5C9330069287}" type="datetimeFigureOut">
              <a:rPr lang="en-US" smtClean="0"/>
              <a:pPr/>
              <a:t>10/22/2012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C084FD-1425-43EF-8D82-CA9EE66C795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B30A0B-914A-4E0F-80F0-5C9330069287}" type="datetimeFigureOut">
              <a:rPr lang="en-US" smtClean="0"/>
              <a:pPr/>
              <a:t>10/22/2012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C084FD-1425-43EF-8D82-CA9EE66C795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B30A0B-914A-4E0F-80F0-5C9330069287}" type="datetimeFigureOut">
              <a:rPr lang="en-US" smtClean="0"/>
              <a:pPr/>
              <a:t>10/22/2012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C084FD-1425-43EF-8D82-CA9EE66C795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B30A0B-914A-4E0F-80F0-5C9330069287}" type="datetimeFigureOut">
              <a:rPr lang="en-US" smtClean="0"/>
              <a:pPr/>
              <a:t>10/22/2012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C084FD-1425-43EF-8D82-CA9EE66C795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B30A0B-914A-4E0F-80F0-5C9330069287}" type="datetimeFigureOut">
              <a:rPr lang="en-US" smtClean="0"/>
              <a:pPr/>
              <a:t>10/22/2012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C084FD-1425-43EF-8D82-CA9EE66C795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B30A0B-914A-4E0F-80F0-5C9330069287}" type="datetimeFigureOut">
              <a:rPr lang="en-US" smtClean="0"/>
              <a:pPr/>
              <a:t>10/22/2012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C084FD-1425-43EF-8D82-CA9EE66C795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B30A0B-914A-4E0F-80F0-5C9330069287}" type="datetimeFigureOut">
              <a:rPr lang="en-US" smtClean="0"/>
              <a:pPr/>
              <a:t>10/22/2012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C084FD-1425-43EF-8D82-CA9EE66C795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5</a:t>
            </a:r>
            <a:endParaRPr lang="en-US" dirty="0"/>
          </a:p>
        </p:txBody>
      </p:sp>
      <p:sp>
        <p:nvSpPr>
          <p:cNvPr id="3" name="Subtitle 2"/>
          <p:cNvSpPr>
            <a:spLocks noGrp="1"/>
          </p:cNvSpPr>
          <p:nvPr>
            <p:ph type="subTitle" idx="1"/>
          </p:nvPr>
        </p:nvSpPr>
        <p:spPr/>
        <p:txBody>
          <a:bodyPr/>
          <a:lstStyle/>
          <a:p>
            <a:r>
              <a:rPr lang="en-US" dirty="0" smtClean="0"/>
              <a:t>The Perceptual Context</a:t>
            </a:r>
            <a:endParaRPr lang="en-US" dirty="0"/>
          </a:p>
        </p:txBody>
      </p:sp>
    </p:spTree>
    <p:extLst>
      <p:ext uri="{BB962C8B-B14F-4D97-AF65-F5344CB8AC3E}">
        <p14:creationId xmlns:p14="http://schemas.microsoft.com/office/powerpoint/2010/main" val="237972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990600"/>
            <a:ext cx="8229600" cy="1219200"/>
          </a:xfrm>
        </p:spPr>
        <p:txBody>
          <a:bodyPr>
            <a:normAutofit fontScale="90000"/>
          </a:bodyPr>
          <a:lstStyle/>
          <a:p>
            <a:r>
              <a:rPr lang="en-US" dirty="0" smtClean="0"/>
              <a:t>Stereotype </a:t>
            </a:r>
            <a:r>
              <a:rPr lang="en-US" dirty="0"/>
              <a:t>Outcomes: Out-group </a:t>
            </a:r>
            <a:r>
              <a:rPr lang="en-US" dirty="0" smtClean="0"/>
              <a:t>Homogeneity Effect</a:t>
            </a:r>
            <a:r>
              <a:rPr lang="en-US" dirty="0"/>
              <a:t/>
            </a:r>
            <a:br>
              <a:rPr lang="en-US" dirty="0"/>
            </a:br>
            <a:endParaRPr lang="en-US" dirty="0"/>
          </a:p>
        </p:txBody>
      </p:sp>
      <p:sp>
        <p:nvSpPr>
          <p:cNvPr id="2" name="Content Placeholder 1"/>
          <p:cNvSpPr>
            <a:spLocks noGrp="1"/>
          </p:cNvSpPr>
          <p:nvPr>
            <p:ph idx="1"/>
          </p:nvPr>
        </p:nvSpPr>
        <p:spPr>
          <a:xfrm>
            <a:off x="533400" y="2209800"/>
            <a:ext cx="8229600" cy="4525963"/>
          </a:xfrm>
        </p:spPr>
        <p:txBody>
          <a:bodyPr>
            <a:normAutofit/>
          </a:bodyPr>
          <a:lstStyle/>
          <a:p>
            <a:pPr marL="0" indent="0">
              <a:buNone/>
            </a:pPr>
            <a:r>
              <a:rPr lang="en-US" sz="4000" dirty="0" smtClean="0"/>
              <a:t>   The out-group homogeneity effect is the tendency to see members of an out-group as less diverse and more stereotypic than members of that group sees themselves.</a:t>
            </a:r>
            <a:endParaRPr lang="en-US" sz="4000" dirty="0" smtClean="0"/>
          </a:p>
        </p:txBody>
      </p:sp>
    </p:spTree>
    <p:extLst>
      <p:ext uri="{BB962C8B-B14F-4D97-AF65-F5344CB8AC3E}">
        <p14:creationId xmlns:p14="http://schemas.microsoft.com/office/powerpoint/2010/main" val="1398079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295400"/>
          </a:xfrm>
        </p:spPr>
        <p:txBody>
          <a:bodyPr>
            <a:normAutofit fontScale="90000"/>
          </a:bodyPr>
          <a:lstStyle/>
          <a:p>
            <a:r>
              <a:rPr lang="en-US" dirty="0"/>
              <a:t>Stereotype Outcomes: Illusory </a:t>
            </a:r>
            <a:r>
              <a:rPr lang="en-US" dirty="0" smtClean="0"/>
              <a:t>Correlation </a:t>
            </a:r>
            <a:r>
              <a:rPr lang="en-US" dirty="0"/>
              <a:t>P</a:t>
            </a:r>
            <a:r>
              <a:rPr lang="en-US" dirty="0" smtClean="0"/>
              <a:t>rinciple</a:t>
            </a:r>
            <a:r>
              <a:rPr lang="en-US" dirty="0"/>
              <a:t/>
            </a:r>
            <a:br>
              <a:rPr lang="en-US" dirty="0"/>
            </a:br>
            <a:endParaRPr lang="en-US" dirty="0"/>
          </a:p>
        </p:txBody>
      </p:sp>
      <p:sp>
        <p:nvSpPr>
          <p:cNvPr id="3" name="Content Placeholder 2"/>
          <p:cNvSpPr>
            <a:spLocks noGrp="1"/>
          </p:cNvSpPr>
          <p:nvPr>
            <p:ph idx="1"/>
          </p:nvPr>
        </p:nvSpPr>
        <p:spPr>
          <a:xfrm>
            <a:off x="533400" y="2514600"/>
            <a:ext cx="8229600" cy="4525963"/>
          </a:xfrm>
        </p:spPr>
        <p:txBody>
          <a:bodyPr/>
          <a:lstStyle/>
          <a:p>
            <a:pPr marL="0" indent="0">
              <a:buNone/>
            </a:pPr>
            <a:r>
              <a:rPr lang="en-US" dirty="0" smtClean="0"/>
              <a:t>Negative behavior by lower affinity and numerically rare </a:t>
            </a:r>
            <a:r>
              <a:rPr lang="en-US" dirty="0" err="1" smtClean="0"/>
              <a:t>microcultural</a:t>
            </a:r>
            <a:r>
              <a:rPr lang="en-US" dirty="0" smtClean="0"/>
              <a:t> groups are disproportionately memorable, leading to the impression that </a:t>
            </a:r>
            <a:r>
              <a:rPr lang="en-US" dirty="0" err="1" smtClean="0"/>
              <a:t>microcultural</a:t>
            </a:r>
            <a:r>
              <a:rPr lang="en-US" dirty="0" smtClean="0"/>
              <a:t> groups are responsible for more than their fair share of undesirable behavior.</a:t>
            </a:r>
            <a:endParaRPr lang="en-US" dirty="0"/>
          </a:p>
        </p:txBody>
      </p:sp>
    </p:spTree>
    <p:extLst>
      <p:ext uri="{BB962C8B-B14F-4D97-AF65-F5344CB8AC3E}">
        <p14:creationId xmlns:p14="http://schemas.microsoft.com/office/powerpoint/2010/main" val="1100839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838200"/>
          </a:xfrm>
        </p:spPr>
        <p:txBody>
          <a:bodyPr>
            <a:normAutofit fontScale="90000"/>
          </a:bodyPr>
          <a:lstStyle/>
          <a:p>
            <a:r>
              <a:rPr lang="en-US" dirty="0"/>
              <a:t>Stereotype </a:t>
            </a:r>
            <a:r>
              <a:rPr lang="en-US" dirty="0" smtClean="0"/>
              <a:t>Outcomes:  </a:t>
            </a:r>
            <a:br>
              <a:rPr lang="en-US" dirty="0" smtClean="0"/>
            </a:br>
            <a:r>
              <a:rPr lang="en-US" dirty="0" smtClean="0"/>
              <a:t>Stereotype Threat</a:t>
            </a:r>
            <a:r>
              <a:rPr lang="en-US" dirty="0"/>
              <a:t/>
            </a:r>
            <a:br>
              <a:rPr lang="en-US" dirty="0"/>
            </a:br>
            <a:r>
              <a:rPr lang="en-US" dirty="0" smtClean="0"/>
              <a:t>  </a:t>
            </a:r>
            <a:endParaRPr lang="en-US" dirty="0"/>
          </a:p>
        </p:txBody>
      </p:sp>
      <p:sp>
        <p:nvSpPr>
          <p:cNvPr id="3" name="Content Placeholder 2"/>
          <p:cNvSpPr>
            <a:spLocks noGrp="1"/>
          </p:cNvSpPr>
          <p:nvPr>
            <p:ph idx="1"/>
          </p:nvPr>
        </p:nvSpPr>
        <p:spPr>
          <a:xfrm>
            <a:off x="533400" y="2286000"/>
            <a:ext cx="8229600" cy="4525963"/>
          </a:xfrm>
        </p:spPr>
        <p:txBody>
          <a:bodyPr/>
          <a:lstStyle/>
          <a:p>
            <a:pPr marL="0" indent="0">
              <a:buNone/>
            </a:pPr>
            <a:r>
              <a:rPr lang="en-US" dirty="0" smtClean="0"/>
              <a:t>Stereotype Threat is essentially a self-evaluative threat that occurs when members of the stereotyped groups actually start to believe in the stereotype, especially when some aspects of our self seems to match the stereotype, making it seem valid.</a:t>
            </a:r>
            <a:endParaRPr lang="en-US" dirty="0"/>
          </a:p>
        </p:txBody>
      </p:sp>
    </p:spTree>
    <p:extLst>
      <p:ext uri="{BB962C8B-B14F-4D97-AF65-F5344CB8AC3E}">
        <p14:creationId xmlns:p14="http://schemas.microsoft.com/office/powerpoint/2010/main" val="22642565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Stereotypes &amp; Outcomes</a:t>
            </a:r>
            <a:endParaRPr lang="en-US" dirty="0"/>
          </a:p>
        </p:txBody>
      </p:sp>
      <p:sp>
        <p:nvSpPr>
          <p:cNvPr id="3" name="Content Placeholder 2"/>
          <p:cNvSpPr>
            <a:spLocks noGrp="1"/>
          </p:cNvSpPr>
          <p:nvPr>
            <p:ph idx="1"/>
          </p:nvPr>
        </p:nvSpPr>
        <p:spPr/>
        <p:txBody>
          <a:bodyPr/>
          <a:lstStyle/>
          <a:p>
            <a:pPr marL="0" indent="0">
              <a:buNone/>
            </a:pPr>
            <a:r>
              <a:rPr lang="en-US" dirty="0" smtClean="0"/>
              <a:t>Stereotypes can greatly influence perception and distort reality.</a:t>
            </a:r>
          </a:p>
          <a:p>
            <a:pPr marL="0" indent="0">
              <a:buNone/>
            </a:pPr>
            <a:r>
              <a:rPr lang="en-US" dirty="0" smtClean="0"/>
              <a:t>Example:  </a:t>
            </a:r>
          </a:p>
          <a:p>
            <a:pPr marL="0" indent="0">
              <a:buNone/>
            </a:pPr>
            <a:r>
              <a:rPr lang="en-US" dirty="0" smtClean="0"/>
              <a:t>Since stereotypes associate Blacks with violence, white college students tend to perceive the same shove as violent when performed by a black actor and not violent when performed by a white actor.</a:t>
            </a:r>
          </a:p>
        </p:txBody>
      </p:sp>
    </p:spTree>
    <p:extLst>
      <p:ext uri="{BB962C8B-B14F-4D97-AF65-F5344CB8AC3E}">
        <p14:creationId xmlns:p14="http://schemas.microsoft.com/office/powerpoint/2010/main" val="31197354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Ethnocentrism</a:t>
            </a:r>
            <a:endParaRPr lang="en-US" dirty="0"/>
          </a:p>
        </p:txBody>
      </p:sp>
      <p:sp>
        <p:nvSpPr>
          <p:cNvPr id="2" name="Content Placeholder 1"/>
          <p:cNvSpPr>
            <a:spLocks noGrp="1"/>
          </p:cNvSpPr>
          <p:nvPr>
            <p:ph idx="1"/>
          </p:nvPr>
        </p:nvSpPr>
        <p:spPr>
          <a:xfrm>
            <a:off x="457200" y="1600200"/>
            <a:ext cx="8229600" cy="5029200"/>
          </a:xfrm>
        </p:spPr>
        <p:txBody>
          <a:bodyPr>
            <a:noAutofit/>
          </a:bodyPr>
          <a:lstStyle/>
          <a:p>
            <a:r>
              <a:rPr lang="en-US" sz="2400" dirty="0" smtClean="0"/>
              <a:t>The tendency for any people to put their own group in a position of centrality and </a:t>
            </a:r>
            <a:r>
              <a:rPr lang="en-US" sz="2400" dirty="0" smtClean="0"/>
              <a:t>worth, while </a:t>
            </a:r>
            <a:r>
              <a:rPr lang="en-US" sz="2400" dirty="0" smtClean="0"/>
              <a:t>creating and reinforcing negative attitudes and behaviors toward out-groups. </a:t>
            </a:r>
          </a:p>
          <a:p>
            <a:pPr marL="0" indent="0" algn="ctr">
              <a:buNone/>
            </a:pPr>
            <a:r>
              <a:rPr lang="en-US" sz="3600" b="1" dirty="0" smtClean="0"/>
              <a:t>Ethnocentric </a:t>
            </a:r>
            <a:r>
              <a:rPr lang="en-US" sz="3600" b="1" dirty="0" err="1"/>
              <a:t>A</a:t>
            </a:r>
            <a:r>
              <a:rPr lang="en-US" sz="3600" b="1" dirty="0" err="1" smtClean="0"/>
              <a:t>ttributional</a:t>
            </a:r>
            <a:r>
              <a:rPr lang="en-US" sz="3600" b="1" dirty="0" smtClean="0"/>
              <a:t> </a:t>
            </a:r>
            <a:r>
              <a:rPr lang="en-US" sz="3600" b="1" dirty="0" smtClean="0"/>
              <a:t>B</a:t>
            </a:r>
            <a:r>
              <a:rPr lang="en-US" sz="3600" b="1" dirty="0" smtClean="0"/>
              <a:t>ias</a:t>
            </a:r>
          </a:p>
          <a:p>
            <a:pPr marL="0" indent="0" algn="ctr">
              <a:buNone/>
            </a:pPr>
            <a:r>
              <a:rPr lang="en-US" sz="2400" dirty="0" smtClean="0"/>
              <a:t>A negative act by a member of the out-group is perceived as due to group’s disposition (laziness), while a negative act by a member of the in-group is perceived as due to the situation (bad economy)</a:t>
            </a:r>
            <a:r>
              <a:rPr lang="en-US" sz="2400" dirty="0" smtClean="0"/>
              <a:t> </a:t>
            </a:r>
            <a:endParaRPr lang="en-US" sz="2400" dirty="0"/>
          </a:p>
        </p:txBody>
      </p:sp>
    </p:spTree>
    <p:extLst>
      <p:ext uri="{BB962C8B-B14F-4D97-AF65-F5344CB8AC3E}">
        <p14:creationId xmlns:p14="http://schemas.microsoft.com/office/powerpoint/2010/main" val="18092783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Ethnocentrism Continuum</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685800" y="2057400"/>
            <a:ext cx="7886700" cy="1857375"/>
          </a:xfrm>
          <a:prstGeom prst="rect">
            <a:avLst/>
          </a:prstGeom>
          <a:noFill/>
          <a:ln w="9525">
            <a:noFill/>
            <a:miter lim="800000"/>
            <a:headEnd/>
            <a:tailEnd/>
          </a:ln>
        </p:spPr>
      </p:pic>
    </p:spTree>
    <p:extLst>
      <p:ext uri="{BB962C8B-B14F-4D97-AF65-F5344CB8AC3E}">
        <p14:creationId xmlns:p14="http://schemas.microsoft.com/office/powerpoint/2010/main" val="4019144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914400"/>
            <a:ext cx="8229600" cy="838200"/>
          </a:xfrm>
        </p:spPr>
        <p:txBody>
          <a:bodyPr>
            <a:normAutofit fontScale="90000"/>
          </a:bodyPr>
          <a:lstStyle/>
          <a:p>
            <a:r>
              <a:rPr lang="en-US" dirty="0" smtClean="0"/>
              <a:t>Relationship of Ethnocentrism and Racism </a:t>
            </a:r>
            <a:endParaRPr lang="en-US" dirty="0"/>
          </a:p>
        </p:txBody>
      </p:sp>
      <p:sp>
        <p:nvSpPr>
          <p:cNvPr id="2" name="Content Placeholder 1"/>
          <p:cNvSpPr>
            <a:spLocks noGrp="1"/>
          </p:cNvSpPr>
          <p:nvPr>
            <p:ph idx="1"/>
          </p:nvPr>
        </p:nvSpPr>
        <p:spPr>
          <a:xfrm>
            <a:off x="533400" y="1905000"/>
            <a:ext cx="8229600" cy="4525963"/>
          </a:xfrm>
        </p:spPr>
        <p:txBody>
          <a:bodyPr>
            <a:normAutofit/>
          </a:bodyPr>
          <a:lstStyle/>
          <a:p>
            <a:r>
              <a:rPr lang="en-US" sz="3600" dirty="0" smtClean="0"/>
              <a:t>Ethnocentrism </a:t>
            </a:r>
            <a:r>
              <a:rPr lang="en-US" sz="3600" dirty="0" smtClean="0"/>
              <a:t>is considered </a:t>
            </a:r>
            <a:r>
              <a:rPr lang="en-US" sz="3600" dirty="0" smtClean="0"/>
              <a:t>innate.</a:t>
            </a:r>
          </a:p>
          <a:p>
            <a:r>
              <a:rPr lang="en-US" sz="3600" dirty="0"/>
              <a:t>R</a:t>
            </a:r>
            <a:r>
              <a:rPr lang="en-US" sz="3600" dirty="0" smtClean="0"/>
              <a:t>acism </a:t>
            </a:r>
            <a:r>
              <a:rPr lang="en-US" sz="3600" dirty="0" smtClean="0"/>
              <a:t>is considered learned. </a:t>
            </a:r>
            <a:endParaRPr lang="en-US" sz="3600" dirty="0" smtClean="0"/>
          </a:p>
          <a:p>
            <a:r>
              <a:rPr lang="en-US" sz="3600" dirty="0" smtClean="0"/>
              <a:t>To be ethnocentric but not racist is possible.</a:t>
            </a:r>
          </a:p>
          <a:p>
            <a:r>
              <a:rPr lang="en-US" sz="3600"/>
              <a:t>T</a:t>
            </a:r>
            <a:r>
              <a:rPr lang="en-US" sz="3600" smtClean="0"/>
              <a:t>o </a:t>
            </a:r>
            <a:r>
              <a:rPr lang="en-US" sz="3600" dirty="0" smtClean="0"/>
              <a:t>be racist and not ethnocentric is unlikely.</a:t>
            </a:r>
            <a:endParaRPr lang="en-US" sz="3600" dirty="0" smtClean="0"/>
          </a:p>
          <a:p>
            <a:endParaRPr lang="en-US" sz="3600" dirty="0"/>
          </a:p>
        </p:txBody>
      </p:sp>
    </p:spTree>
    <p:extLst>
      <p:ext uri="{BB962C8B-B14F-4D97-AF65-F5344CB8AC3E}">
        <p14:creationId xmlns:p14="http://schemas.microsoft.com/office/powerpoint/2010/main" val="3205943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Perceptions &amp; Culture</a:t>
            </a:r>
            <a:endParaRPr lang="en-US" dirty="0"/>
          </a:p>
        </p:txBody>
      </p:sp>
      <p:sp>
        <p:nvSpPr>
          <p:cNvPr id="3" name="Content Placeholder 2"/>
          <p:cNvSpPr>
            <a:spLocks noGrp="1"/>
          </p:cNvSpPr>
          <p:nvPr>
            <p:ph idx="1"/>
          </p:nvPr>
        </p:nvSpPr>
        <p:spPr/>
        <p:txBody>
          <a:bodyPr/>
          <a:lstStyle/>
          <a:p>
            <a:pPr marL="0" indent="0" algn="ctr">
              <a:buNone/>
            </a:pPr>
            <a:r>
              <a:rPr lang="en-US" dirty="0" smtClean="0"/>
              <a:t>    </a:t>
            </a:r>
            <a:r>
              <a:rPr lang="en-US" sz="4000" dirty="0" smtClean="0"/>
              <a:t>Although the ability to process information is a universal phenomenon, it is influenced by culture. Our perception of the world is subjective and biased.</a:t>
            </a:r>
          </a:p>
        </p:txBody>
      </p:sp>
    </p:spTree>
    <p:extLst>
      <p:ext uri="{BB962C8B-B14F-4D97-AF65-F5344CB8AC3E}">
        <p14:creationId xmlns:p14="http://schemas.microsoft.com/office/powerpoint/2010/main" val="1297010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914400"/>
            <a:ext cx="8229600" cy="762000"/>
          </a:xfrm>
        </p:spPr>
        <p:txBody>
          <a:bodyPr>
            <a:normAutofit fontScale="90000"/>
          </a:bodyPr>
          <a:lstStyle/>
          <a:p>
            <a:r>
              <a:rPr lang="en-US" dirty="0" smtClean="0"/>
              <a:t>Model of Human Information Processing </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21276497"/>
              </p:ext>
            </p:extLst>
          </p:nvPr>
        </p:nvGraphicFramePr>
        <p:xfrm>
          <a:off x="457200" y="1981200"/>
          <a:ext cx="7772400" cy="4144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21192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Stage 1—Input/sensation </a:t>
            </a:r>
            <a:endParaRPr lang="en-US" dirty="0"/>
          </a:p>
        </p:txBody>
      </p:sp>
      <p:sp>
        <p:nvSpPr>
          <p:cNvPr id="2" name="Content Placeholder 1"/>
          <p:cNvSpPr>
            <a:spLocks noGrp="1"/>
          </p:cNvSpPr>
          <p:nvPr>
            <p:ph idx="1"/>
          </p:nvPr>
        </p:nvSpPr>
        <p:spPr/>
        <p:txBody>
          <a:bodyPr>
            <a:normAutofit/>
          </a:bodyPr>
          <a:lstStyle/>
          <a:p>
            <a:r>
              <a:rPr lang="en-US" sz="3200" dirty="0" smtClean="0"/>
              <a:t>Perception—raw information/external stimuli taken in and mentally interpreted. </a:t>
            </a:r>
          </a:p>
          <a:p>
            <a:r>
              <a:rPr lang="en-US" sz="3200" dirty="0" smtClean="0"/>
              <a:t>Perceptual filters:</a:t>
            </a:r>
          </a:p>
          <a:p>
            <a:pPr lvl="1"/>
            <a:r>
              <a:rPr lang="en-US" sz="3200" dirty="0" smtClean="0"/>
              <a:t>Physiological—biological differences.</a:t>
            </a:r>
          </a:p>
          <a:p>
            <a:pPr lvl="1"/>
            <a:r>
              <a:rPr lang="en-US" sz="3200" dirty="0" smtClean="0"/>
              <a:t>Sociological—cultural and micro-cultural group influences.</a:t>
            </a:r>
          </a:p>
          <a:p>
            <a:pPr lvl="1"/>
            <a:r>
              <a:rPr lang="en-US" sz="3200" dirty="0" smtClean="0"/>
              <a:t>Psychological—individual attitudes, beliefs, and dispositions  </a:t>
            </a:r>
            <a:endParaRPr lang="en-US" sz="3200" dirty="0"/>
          </a:p>
        </p:txBody>
      </p:sp>
    </p:spTree>
    <p:extLst>
      <p:ext uri="{BB962C8B-B14F-4D97-AF65-F5344CB8AC3E}">
        <p14:creationId xmlns:p14="http://schemas.microsoft.com/office/powerpoint/2010/main" val="1631208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Stage 2—Storage/Memory</a:t>
            </a:r>
            <a:endParaRPr lang="en-US" dirty="0"/>
          </a:p>
        </p:txBody>
      </p:sp>
      <p:sp>
        <p:nvSpPr>
          <p:cNvPr id="2" name="Content Placeholder 1"/>
          <p:cNvSpPr>
            <a:spLocks noGrp="1"/>
          </p:cNvSpPr>
          <p:nvPr>
            <p:ph idx="1"/>
          </p:nvPr>
        </p:nvSpPr>
        <p:spPr>
          <a:xfrm>
            <a:off x="457200" y="1481328"/>
            <a:ext cx="8229600" cy="4767072"/>
          </a:xfrm>
        </p:spPr>
        <p:txBody>
          <a:bodyPr>
            <a:normAutofit/>
          </a:bodyPr>
          <a:lstStyle/>
          <a:p>
            <a:r>
              <a:rPr lang="en-US" sz="2400" dirty="0" smtClean="0"/>
              <a:t>Short-term memory:  Working memory.</a:t>
            </a:r>
          </a:p>
          <a:p>
            <a:pPr lvl="1"/>
            <a:r>
              <a:rPr lang="en-US" sz="2400" dirty="0"/>
              <a:t> </a:t>
            </a:r>
            <a:r>
              <a:rPr lang="en-US" sz="2400" dirty="0" smtClean="0"/>
              <a:t>Used in reading , writing, listening, speaking, etc.  Unless rehearsed and repeated, can be lost in 30 seconds.</a:t>
            </a:r>
          </a:p>
          <a:p>
            <a:r>
              <a:rPr lang="en-US" sz="2400" dirty="0" smtClean="0"/>
              <a:t>Long-term memory</a:t>
            </a:r>
          </a:p>
          <a:p>
            <a:pPr lvl="1"/>
            <a:r>
              <a:rPr lang="en-US" sz="2400" dirty="0" smtClean="0"/>
              <a:t>Episodic—autobiographical unique experiences</a:t>
            </a:r>
          </a:p>
          <a:p>
            <a:pPr lvl="1"/>
            <a:r>
              <a:rPr lang="en-US" sz="2400" dirty="0" smtClean="0"/>
              <a:t>Semantic—general conceptual information, world view/knowledge, language abilities unrelated to experiences.</a:t>
            </a:r>
          </a:p>
          <a:p>
            <a:pPr lvl="1"/>
            <a:r>
              <a:rPr lang="en-US" sz="2400" dirty="0" smtClean="0"/>
              <a:t>Procedural—knowledge of how to do something such as sending an e-mail or riding a bike.</a:t>
            </a:r>
            <a:endParaRPr lang="en-US" sz="2400" dirty="0"/>
          </a:p>
        </p:txBody>
      </p:sp>
    </p:spTree>
    <p:extLst>
      <p:ext uri="{BB962C8B-B14F-4D97-AF65-F5344CB8AC3E}">
        <p14:creationId xmlns:p14="http://schemas.microsoft.com/office/powerpoint/2010/main" val="2183453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Stage 3—Recall/retrieval </a:t>
            </a:r>
            <a:endParaRPr lang="en-US" dirty="0"/>
          </a:p>
        </p:txBody>
      </p:sp>
      <p:sp>
        <p:nvSpPr>
          <p:cNvPr id="2" name="Content Placeholder 1"/>
          <p:cNvSpPr>
            <a:spLocks noGrp="1"/>
          </p:cNvSpPr>
          <p:nvPr>
            <p:ph idx="1"/>
          </p:nvPr>
        </p:nvSpPr>
        <p:spPr/>
        <p:txBody>
          <a:bodyPr>
            <a:normAutofit/>
          </a:bodyPr>
          <a:lstStyle/>
          <a:p>
            <a:endParaRPr lang="en-US" sz="3600" dirty="0" smtClean="0"/>
          </a:p>
          <a:p>
            <a:r>
              <a:rPr lang="en-US" sz="3600" dirty="0" smtClean="0"/>
              <a:t>Human memory is typically approximate rather than exact.</a:t>
            </a:r>
          </a:p>
          <a:p>
            <a:r>
              <a:rPr lang="en-US" sz="3600" dirty="0" smtClean="0"/>
              <a:t>Long-term memory may not be recalled due to interference, anxiety, age, improper categorization, etc.  </a:t>
            </a:r>
            <a:endParaRPr lang="en-US" dirty="0"/>
          </a:p>
        </p:txBody>
      </p:sp>
    </p:spTree>
    <p:extLst>
      <p:ext uri="{BB962C8B-B14F-4D97-AF65-F5344CB8AC3E}">
        <p14:creationId xmlns:p14="http://schemas.microsoft.com/office/powerpoint/2010/main" val="3875207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Human Categorization</a:t>
            </a:r>
            <a:endParaRPr lang="en-US" dirty="0"/>
          </a:p>
        </p:txBody>
      </p:sp>
      <p:sp>
        <p:nvSpPr>
          <p:cNvPr id="2" name="Content Placeholder 1"/>
          <p:cNvSpPr>
            <a:spLocks noGrp="1"/>
          </p:cNvSpPr>
          <p:nvPr>
            <p:ph idx="1"/>
          </p:nvPr>
        </p:nvSpPr>
        <p:spPr/>
        <p:txBody>
          <a:bodyPr>
            <a:normAutofit lnSpcReduction="10000"/>
          </a:bodyPr>
          <a:lstStyle/>
          <a:p>
            <a:r>
              <a:rPr lang="en-US" sz="3200" dirty="0" smtClean="0"/>
              <a:t>In order to deal manage large quantities of information, humans use mental economy strategies such as categorization.</a:t>
            </a:r>
          </a:p>
          <a:p>
            <a:r>
              <a:rPr lang="en-US" sz="3200" dirty="0" smtClean="0"/>
              <a:t>Categorization—grouping, sorting, or classifying objects, events, or living things into identifiable groups or compartments. </a:t>
            </a:r>
          </a:p>
          <a:p>
            <a:r>
              <a:rPr lang="en-US" dirty="0" smtClean="0"/>
              <a:t>While categorization is a necessary part of everyday life in all cultures, one danger of categorization is “stereotyping”.</a:t>
            </a:r>
          </a:p>
        </p:txBody>
      </p:sp>
    </p:spTree>
    <p:extLst>
      <p:ext uri="{BB962C8B-B14F-4D97-AF65-F5344CB8AC3E}">
        <p14:creationId xmlns:p14="http://schemas.microsoft.com/office/powerpoint/2010/main" val="2791006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Stereotyping</a:t>
            </a:r>
            <a:endParaRPr lang="en-US" dirty="0"/>
          </a:p>
        </p:txBody>
      </p:sp>
      <p:sp>
        <p:nvSpPr>
          <p:cNvPr id="3" name="Content Placeholder 2"/>
          <p:cNvSpPr>
            <a:spLocks noGrp="1"/>
          </p:cNvSpPr>
          <p:nvPr>
            <p:ph idx="1"/>
          </p:nvPr>
        </p:nvSpPr>
        <p:spPr/>
        <p:txBody>
          <a:bodyPr>
            <a:normAutofit fontScale="92500"/>
          </a:bodyPr>
          <a:lstStyle/>
          <a:p>
            <a:r>
              <a:rPr lang="en-US" dirty="0" smtClean="0"/>
              <a:t>Stereotypes are one group’s </a:t>
            </a:r>
            <a:r>
              <a:rPr lang="en-US" u="sng" dirty="0" smtClean="0"/>
              <a:t>exaggerated </a:t>
            </a:r>
            <a:r>
              <a:rPr lang="en-US" dirty="0" smtClean="0"/>
              <a:t>images of the characteristics of another group.</a:t>
            </a:r>
          </a:p>
          <a:p>
            <a:r>
              <a:rPr lang="en-US" dirty="0" smtClean="0"/>
              <a:t>Stereotypes are often related to a group’s ill-feeling about another group.</a:t>
            </a:r>
          </a:p>
          <a:p>
            <a:r>
              <a:rPr lang="en-US" dirty="0" smtClean="0"/>
              <a:t>Stereotypes are cognitive representations of another group that influences one’s feeling s about the group.</a:t>
            </a:r>
          </a:p>
          <a:p>
            <a:r>
              <a:rPr lang="en-US" dirty="0" smtClean="0"/>
              <a:t>Stereotypes, even “positive” ones, are undesirable as they are limiting and unrealistic.</a:t>
            </a:r>
            <a:endParaRPr lang="en-US" dirty="0"/>
          </a:p>
        </p:txBody>
      </p:sp>
    </p:spTree>
    <p:extLst>
      <p:ext uri="{BB962C8B-B14F-4D97-AF65-F5344CB8AC3E}">
        <p14:creationId xmlns:p14="http://schemas.microsoft.com/office/powerpoint/2010/main" val="2885033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Stereotype Content Model</a:t>
            </a:r>
            <a:endParaRPr lang="en-US" dirty="0"/>
          </a:p>
        </p:txBody>
      </p:sp>
      <p:sp>
        <p:nvSpPr>
          <p:cNvPr id="2" name="Content Placeholder 1"/>
          <p:cNvSpPr>
            <a:spLocks noGrp="1"/>
          </p:cNvSpPr>
          <p:nvPr>
            <p:ph idx="1"/>
          </p:nvPr>
        </p:nvSpPr>
        <p:spPr>
          <a:xfrm>
            <a:off x="457200" y="1481328"/>
            <a:ext cx="8229600" cy="4614672"/>
          </a:xfrm>
        </p:spPr>
        <p:txBody>
          <a:bodyPr>
            <a:noAutofit/>
          </a:bodyPr>
          <a:lstStyle/>
          <a:p>
            <a:r>
              <a:rPr lang="en-US" sz="2400" dirty="0" smtClean="0"/>
              <a:t>Argues that social perceptions/stereotypes about others are based on  two judgments:  </a:t>
            </a:r>
          </a:p>
          <a:p>
            <a:r>
              <a:rPr lang="en-US" sz="2400" dirty="0" smtClean="0"/>
              <a:t>1. </a:t>
            </a:r>
            <a:r>
              <a:rPr lang="en-US" sz="2400" dirty="0" smtClean="0"/>
              <a:t>Warmth (social perceptions of honesty, trustworthiness, friendliness, sincerity, etc.)</a:t>
            </a:r>
          </a:p>
          <a:p>
            <a:r>
              <a:rPr lang="en-US" sz="2400" dirty="0" smtClean="0"/>
              <a:t>2. </a:t>
            </a:r>
            <a:r>
              <a:rPr lang="en-US" sz="2400" dirty="0" smtClean="0"/>
              <a:t>Competence (skillfulness, knowledge, intelligence, confidence, etc.)</a:t>
            </a:r>
          </a:p>
          <a:p>
            <a:pPr marL="0" indent="0">
              <a:buNone/>
            </a:pPr>
            <a:r>
              <a:rPr lang="en-US" sz="2400" dirty="0" smtClean="0"/>
              <a:t>Low competence, low warmth = contempt (typically out-group)</a:t>
            </a:r>
          </a:p>
          <a:p>
            <a:pPr marL="0" indent="0">
              <a:buNone/>
            </a:pPr>
            <a:r>
              <a:rPr lang="en-US" sz="2400" dirty="0" smtClean="0"/>
              <a:t>Low competence, high warmth = pity/paternalism</a:t>
            </a:r>
          </a:p>
          <a:p>
            <a:pPr marL="0" indent="0">
              <a:buNone/>
            </a:pPr>
            <a:r>
              <a:rPr lang="en-US" sz="2400" dirty="0" smtClean="0"/>
              <a:t>High competence, low warmth = admiration/envy</a:t>
            </a:r>
          </a:p>
          <a:p>
            <a:pPr marL="0" indent="0">
              <a:buNone/>
            </a:pPr>
            <a:r>
              <a:rPr lang="en-US" sz="2400" dirty="0" smtClean="0"/>
              <a:t>High competence, high warmth = pride (typically in-group)</a:t>
            </a:r>
          </a:p>
          <a:p>
            <a:pPr marL="0" indent="0">
              <a:buNone/>
            </a:pPr>
            <a:endParaRPr lang="en-US" sz="2800" dirty="0" smtClean="0"/>
          </a:p>
        </p:txBody>
      </p:sp>
    </p:spTree>
    <p:extLst>
      <p:ext uri="{BB962C8B-B14F-4D97-AF65-F5344CB8AC3E}">
        <p14:creationId xmlns:p14="http://schemas.microsoft.com/office/powerpoint/2010/main" val="2377739242"/>
      </p:ext>
    </p:extLst>
  </p:cSld>
  <p:clrMapOvr>
    <a:masterClrMapping/>
  </p:clrMapOvr>
</p:sld>
</file>

<file path=ppt/theme/theme1.xml><?xml version="1.0" encoding="utf-8"?>
<a:theme xmlns:a="http://schemas.openxmlformats.org/drawingml/2006/main" name="Neulie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Neuliep</Template>
  <TotalTime>248</TotalTime>
  <Words>649</Words>
  <Application>Microsoft Office PowerPoint</Application>
  <PresentationFormat>On-screen Show (4:3)</PresentationFormat>
  <Paragraphs>65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Neuliep</vt:lpstr>
      <vt:lpstr>CHAPTER 5</vt:lpstr>
      <vt:lpstr>Perceptions &amp; Culture</vt:lpstr>
      <vt:lpstr>Model of Human Information Processing </vt:lpstr>
      <vt:lpstr>Stage 1—Input/sensation </vt:lpstr>
      <vt:lpstr>Stage 2—Storage/Memory</vt:lpstr>
      <vt:lpstr>Stage 3—Recall/retrieval </vt:lpstr>
      <vt:lpstr>Human Categorization</vt:lpstr>
      <vt:lpstr>Stereotyping</vt:lpstr>
      <vt:lpstr>Stereotype Content Model</vt:lpstr>
      <vt:lpstr>Stereotype Outcomes: Out-group Homogeneity Effect </vt:lpstr>
      <vt:lpstr>Stereotype Outcomes: Illusory Correlation Principle </vt:lpstr>
      <vt:lpstr>Stereotype Outcomes:   Stereotype Threat   </vt:lpstr>
      <vt:lpstr>Stereotypes &amp; Outcomes</vt:lpstr>
      <vt:lpstr>Ethnocentrism</vt:lpstr>
      <vt:lpstr>Ethnocentrism Continuum</vt:lpstr>
      <vt:lpstr>Relationship of Ethnocentrism and Racism </vt:lpstr>
    </vt:vector>
  </TitlesOfParts>
  <Company>La Salle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dc:title>
  <dc:creator>Katie Dunleavy</dc:creator>
  <cp:lastModifiedBy>Michael Chang</cp:lastModifiedBy>
  <cp:revision>19</cp:revision>
  <dcterms:created xsi:type="dcterms:W3CDTF">2011-08-04T21:20:39Z</dcterms:created>
  <dcterms:modified xsi:type="dcterms:W3CDTF">2012-10-22T07:55:13Z</dcterms:modified>
</cp:coreProperties>
</file>