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3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0A0B-914A-4E0F-80F0-5C933006928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Sociorelational</a:t>
            </a:r>
            <a:r>
              <a:rPr lang="en-US" dirty="0" smtClean="0"/>
              <a:t>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21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Roles across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Morocco</a:t>
            </a:r>
          </a:p>
          <a:p>
            <a:r>
              <a:rPr lang="en-US" dirty="0" smtClean="0"/>
              <a:t>Japan</a:t>
            </a:r>
          </a:p>
          <a:p>
            <a:r>
              <a:rPr lang="en-US" dirty="0" smtClean="0"/>
              <a:t>India</a:t>
            </a:r>
          </a:p>
          <a:p>
            <a:r>
              <a:rPr lang="en-US" dirty="0" smtClean="0"/>
              <a:t>Saudi Arabia</a:t>
            </a:r>
          </a:p>
          <a:p>
            <a:r>
              <a:rPr lang="en-US" dirty="0" smtClean="0"/>
              <a:t>Egypt</a:t>
            </a:r>
          </a:p>
          <a:p>
            <a:r>
              <a:rPr lang="en-US" dirty="0" smtClean="0"/>
              <a:t>China </a:t>
            </a:r>
          </a:p>
          <a:p>
            <a:r>
              <a:rPr lang="en-US" dirty="0" smtClean="0"/>
              <a:t>Mexico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05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END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8712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Morocco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Moudawana</a:t>
            </a:r>
            <a:r>
              <a:rPr lang="en-US" sz="3600" dirty="0" smtClean="0"/>
              <a:t>—personal status code</a:t>
            </a:r>
          </a:p>
          <a:p>
            <a:pPr lvl="1"/>
            <a:r>
              <a:rPr lang="en-US" sz="3600" dirty="0" smtClean="0"/>
              <a:t>Minimum age for marriage is 18</a:t>
            </a:r>
          </a:p>
          <a:p>
            <a:pPr lvl="1"/>
            <a:r>
              <a:rPr lang="en-US" sz="3600" dirty="0" smtClean="0"/>
              <a:t>Marriage must have mutual consent</a:t>
            </a:r>
          </a:p>
          <a:p>
            <a:pPr lvl="1"/>
            <a:r>
              <a:rPr lang="en-US" sz="3600" dirty="0" smtClean="0"/>
              <a:t>Dowries are the responsibility of husband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64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Japanese Constitution stipulates all are equal </a:t>
            </a:r>
          </a:p>
          <a:p>
            <a:r>
              <a:rPr lang="en-US" sz="3200" dirty="0" smtClean="0"/>
              <a:t>Younger Japanese have more egalitarian attitudes toward sex roles</a:t>
            </a:r>
          </a:p>
          <a:p>
            <a:r>
              <a:rPr lang="en-US" sz="3200" dirty="0" smtClean="0"/>
              <a:t>Older Japanese have more traditional attitudes toward sex roles </a:t>
            </a:r>
          </a:p>
          <a:p>
            <a:r>
              <a:rPr lang="en-US" sz="3200" dirty="0" smtClean="0"/>
              <a:t>Japanese women continue to sacrifice personal goals for harmony of family, in accordance with collectivism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131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Preamble of the Indian Constitution guarantees equality</a:t>
            </a:r>
          </a:p>
          <a:p>
            <a:pPr lvl="1"/>
            <a:r>
              <a:rPr lang="en-US" sz="3200" dirty="0" smtClean="0"/>
              <a:t>Male children seen as a blessing</a:t>
            </a:r>
          </a:p>
          <a:p>
            <a:pPr lvl="2"/>
            <a:r>
              <a:rPr lang="en-US" sz="3200" dirty="0" smtClean="0"/>
              <a:t>Continue family name</a:t>
            </a:r>
          </a:p>
          <a:p>
            <a:pPr lvl="2"/>
            <a:r>
              <a:rPr lang="en-US" sz="3200" dirty="0" smtClean="0"/>
              <a:t>Economic asset</a:t>
            </a:r>
          </a:p>
          <a:p>
            <a:pPr lvl="1"/>
            <a:r>
              <a:rPr lang="en-US" sz="3200" dirty="0" smtClean="0"/>
              <a:t>Female children seen as a burden</a:t>
            </a:r>
          </a:p>
          <a:p>
            <a:pPr lvl="2"/>
            <a:r>
              <a:rPr lang="en-US" sz="3200" dirty="0" smtClean="0"/>
              <a:t>Dowry</a:t>
            </a:r>
          </a:p>
          <a:p>
            <a:pPr lvl="2"/>
            <a:r>
              <a:rPr lang="en-US" sz="3200" dirty="0" smtClean="0"/>
              <a:t>Less education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8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Saudi Arabia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Patriarchal </a:t>
            </a:r>
          </a:p>
          <a:p>
            <a:r>
              <a:rPr lang="en-US" sz="3600" dirty="0" smtClean="0"/>
              <a:t>Women cannot: vote or drive. </a:t>
            </a:r>
          </a:p>
          <a:p>
            <a:pPr lvl="1">
              <a:buClr>
                <a:srgbClr val="0F6FC6"/>
              </a:buClr>
            </a:pPr>
            <a:r>
              <a:rPr lang="en-US" sz="3600" dirty="0">
                <a:solidFill>
                  <a:prstClr val="black"/>
                </a:solidFill>
              </a:rPr>
              <a:t>Must have male permission to: travel, work, study, marry. </a:t>
            </a:r>
          </a:p>
          <a:p>
            <a:pPr lvl="1"/>
            <a:r>
              <a:rPr lang="en-US" sz="3600" dirty="0" smtClean="0"/>
              <a:t>Only 5% of the workforce. </a:t>
            </a:r>
          </a:p>
          <a:p>
            <a:r>
              <a:rPr lang="en-US" sz="3600" dirty="0" smtClean="0"/>
              <a:t>Reforms initiated in 2004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4260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1971 constitution denies discrimination based upon sex. </a:t>
            </a:r>
          </a:p>
          <a:p>
            <a:r>
              <a:rPr lang="en-US" sz="3200" dirty="0" smtClean="0"/>
              <a:t>70% of the population is women and children</a:t>
            </a:r>
          </a:p>
          <a:p>
            <a:r>
              <a:rPr lang="en-US" sz="3200" dirty="0" smtClean="0"/>
              <a:t>Greater proportion of women are illiterate than men</a:t>
            </a:r>
          </a:p>
          <a:p>
            <a:r>
              <a:rPr lang="en-US" sz="3200" dirty="0" smtClean="0"/>
              <a:t>Under law, women are not treated equally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2259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Women’s liberation began to advance with establishment of the People’s Republic</a:t>
            </a:r>
          </a:p>
          <a:p>
            <a:r>
              <a:rPr lang="en-US" sz="3200" dirty="0" smtClean="0"/>
              <a:t>1950 Marriage Law abolished feudal forms of marriage</a:t>
            </a:r>
          </a:p>
          <a:p>
            <a:r>
              <a:rPr lang="en-US" sz="3200" dirty="0" smtClean="0"/>
              <a:t>Women discouraged from living alone. </a:t>
            </a:r>
          </a:p>
          <a:p>
            <a:r>
              <a:rPr lang="en-US" sz="3200" dirty="0" smtClean="0"/>
              <a:t>Women tend to want more equal division of domestic work.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5813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Average age at marriage:</a:t>
            </a:r>
          </a:p>
          <a:p>
            <a:pPr lvl="1"/>
            <a:r>
              <a:rPr lang="en-US" sz="3200" dirty="0" smtClean="0"/>
              <a:t>Women=20 years. </a:t>
            </a:r>
          </a:p>
          <a:p>
            <a:pPr lvl="1"/>
            <a:r>
              <a:rPr lang="en-US" sz="3200" dirty="0" smtClean="0"/>
              <a:t>Men=23 years. </a:t>
            </a:r>
          </a:p>
          <a:p>
            <a:pPr lvl="1"/>
            <a:r>
              <a:rPr lang="en-US" sz="3200" dirty="0" smtClean="0"/>
              <a:t>The young age reduces higher education pursuits.</a:t>
            </a:r>
          </a:p>
          <a:p>
            <a:r>
              <a:rPr lang="en-US" sz="3200" dirty="0" smtClean="0"/>
              <a:t>Males and females used to have very specific and separate roles, but this is changing.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818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1447800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/>
              <a:t>All </a:t>
            </a:r>
            <a:r>
              <a:rPr lang="en-US" sz="1600" dirty="0" smtClean="0"/>
              <a:t>human beings, regardless of culture, belong to groups.   </a:t>
            </a:r>
            <a:br>
              <a:rPr lang="en-US" sz="1600" dirty="0" smtClean="0"/>
            </a:br>
            <a:r>
              <a:rPr lang="en-US" sz="1600" dirty="0" smtClean="0"/>
              <a:t>When people from different cultures or </a:t>
            </a:r>
            <a:r>
              <a:rPr lang="en-US" sz="1600" dirty="0" err="1" smtClean="0"/>
              <a:t>microcultures</a:t>
            </a:r>
            <a:r>
              <a:rPr lang="en-US" sz="1600" dirty="0" smtClean="0"/>
              <a:t> interact, their perception and communication is filtered through their group memberships.</a:t>
            </a:r>
            <a:endParaRPr lang="en-US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38200"/>
            <a:ext cx="584587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352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 Involuntary vs. Voluntary </a:t>
            </a:r>
            <a:br>
              <a:rPr lang="en-US" dirty="0" smtClean="0"/>
            </a:br>
            <a:r>
              <a:rPr lang="en-US" dirty="0" smtClean="0"/>
              <a:t>Membership Groups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/>
              <a:t>V</a:t>
            </a:r>
            <a:r>
              <a:rPr lang="en-US" sz="4000" dirty="0" smtClean="0"/>
              <a:t>oluntary </a:t>
            </a:r>
            <a:r>
              <a:rPr lang="en-US" sz="4000" dirty="0" smtClean="0"/>
              <a:t>membership </a:t>
            </a:r>
            <a:r>
              <a:rPr lang="en-US" sz="4000" dirty="0" smtClean="0"/>
              <a:t>groups:  </a:t>
            </a:r>
            <a:r>
              <a:rPr lang="en-US" sz="4000" dirty="0" err="1" smtClean="0"/>
              <a:t>eg</a:t>
            </a:r>
            <a:r>
              <a:rPr lang="en-US" sz="4000" dirty="0" smtClean="0"/>
              <a:t>. Political affiliation, occupation, religion, etc.</a:t>
            </a:r>
            <a:endParaRPr lang="en-US" sz="4000" dirty="0" smtClean="0"/>
          </a:p>
          <a:p>
            <a:r>
              <a:rPr lang="en-US" sz="4000" dirty="0" smtClean="0"/>
              <a:t>Inv</a:t>
            </a:r>
            <a:r>
              <a:rPr lang="en-US" sz="4000" dirty="0" smtClean="0"/>
              <a:t>oluntary </a:t>
            </a:r>
            <a:r>
              <a:rPr lang="en-US" sz="4000" dirty="0" smtClean="0"/>
              <a:t>membership </a:t>
            </a:r>
            <a:r>
              <a:rPr lang="en-US" sz="4000" dirty="0" smtClean="0"/>
              <a:t>groups:  age, race, sex, biological </a:t>
            </a:r>
            <a:r>
              <a:rPr lang="en-US" sz="4000" dirty="0" smtClean="0"/>
              <a:t>family, </a:t>
            </a:r>
            <a:r>
              <a:rPr lang="en-US" sz="4000" dirty="0" smtClean="0"/>
              <a:t>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543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In-groups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Out-groups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In-group—a </a:t>
            </a:r>
            <a:r>
              <a:rPr lang="en-US" sz="3600" dirty="0" smtClean="0"/>
              <a:t>group </a:t>
            </a:r>
            <a:r>
              <a:rPr lang="en-US" sz="3600" dirty="0" smtClean="0"/>
              <a:t>characterized by internal cohesiveness, whose </a:t>
            </a:r>
            <a:r>
              <a:rPr lang="en-US" sz="3600" dirty="0" smtClean="0"/>
              <a:t>norms, aspirations, and values shape the behavior of its members. </a:t>
            </a:r>
          </a:p>
          <a:p>
            <a:r>
              <a:rPr lang="en-US" sz="3600" dirty="0" smtClean="0"/>
              <a:t>Out-group—a group whose attributes are </a:t>
            </a:r>
            <a:r>
              <a:rPr lang="en-US" sz="3600" dirty="0" smtClean="0"/>
              <a:t>perceived as </a:t>
            </a:r>
            <a:r>
              <a:rPr lang="en-US" sz="3600" dirty="0" smtClean="0"/>
              <a:t>dissimilar by the in-group.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780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Groups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 reference group possesses some quality to which we aspire and hence, serve as “reference” for our decisions or behaviors.</a:t>
            </a:r>
            <a:endParaRPr lang="en-US" sz="3200" dirty="0" smtClean="0"/>
          </a:p>
          <a:p>
            <a:pPr lvl="1"/>
            <a:r>
              <a:rPr lang="en-US" sz="3200" dirty="0" smtClean="0"/>
              <a:t>Examples of p</a:t>
            </a:r>
            <a:r>
              <a:rPr lang="en-US" sz="3200" dirty="0" smtClean="0"/>
              <a:t>ositive reference groups</a:t>
            </a:r>
            <a:r>
              <a:rPr lang="en-US" sz="3200" dirty="0"/>
              <a:t> </a:t>
            </a:r>
            <a:r>
              <a:rPr lang="en-US" sz="3200" dirty="0" smtClean="0"/>
              <a:t>are one’s race and </a:t>
            </a:r>
            <a:r>
              <a:rPr lang="en-US" sz="3200" dirty="0"/>
              <a:t>j</a:t>
            </a:r>
            <a:r>
              <a:rPr lang="en-US" sz="3200" dirty="0" smtClean="0"/>
              <a:t>oining a political party.</a:t>
            </a:r>
            <a:endParaRPr lang="en-US" sz="3200" dirty="0" smtClean="0"/>
          </a:p>
          <a:p>
            <a:pPr lvl="1"/>
            <a:r>
              <a:rPr lang="en-US" sz="3200" dirty="0" smtClean="0"/>
              <a:t>Examples of negative reference groups may be other’s race and the oppositional political party.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60622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“Roles”?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role is one’s </a:t>
            </a:r>
            <a:r>
              <a:rPr lang="en-US" sz="2800" dirty="0" smtClean="0"/>
              <a:t>relative position in a </a:t>
            </a:r>
            <a:r>
              <a:rPr lang="en-US" sz="2800" dirty="0" smtClean="0"/>
              <a:t>group.</a:t>
            </a:r>
          </a:p>
          <a:p>
            <a:r>
              <a:rPr lang="en-US" sz="2800" dirty="0" smtClean="0"/>
              <a:t>A role exist in relationship to other roles in a group.</a:t>
            </a:r>
          </a:p>
          <a:p>
            <a:r>
              <a:rPr lang="en-US" sz="2800" dirty="0" smtClean="0"/>
              <a:t>A role comes</a:t>
            </a:r>
            <a:r>
              <a:rPr lang="en-US" sz="2800" dirty="0" smtClean="0"/>
              <a:t> </a:t>
            </a:r>
            <a:r>
              <a:rPr lang="en-US" sz="2800" dirty="0" smtClean="0"/>
              <a:t>with an expected set of verbal and nonverbal behaviors. </a:t>
            </a:r>
          </a:p>
          <a:p>
            <a:r>
              <a:rPr lang="en-US" sz="2800" dirty="0" smtClean="0"/>
              <a:t>Formal roles—well-defined behavioral expectations. </a:t>
            </a:r>
          </a:p>
          <a:p>
            <a:pPr lvl="1"/>
            <a:r>
              <a:rPr lang="en-US" sz="2800" dirty="0" smtClean="0"/>
              <a:t>Explicit.  Violations </a:t>
            </a:r>
            <a:r>
              <a:rPr lang="en-US" sz="2800" dirty="0" smtClean="0"/>
              <a:t>can lead to removal from role. </a:t>
            </a:r>
          </a:p>
          <a:p>
            <a:r>
              <a:rPr lang="en-US" sz="2800" dirty="0" smtClean="0"/>
              <a:t>Informal roles—expectations vary greatly.</a:t>
            </a:r>
          </a:p>
          <a:p>
            <a:pPr lvl="1"/>
            <a:r>
              <a:rPr lang="en-US" sz="2800" dirty="0" smtClean="0"/>
              <a:t>Implicit. </a:t>
            </a:r>
            <a:r>
              <a:rPr lang="en-US" sz="2800" dirty="0" smtClean="0"/>
              <a:t>Learn </a:t>
            </a:r>
            <a:r>
              <a:rPr lang="en-US" sz="2800" dirty="0" smtClean="0"/>
              <a:t>from experience.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2464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400" dirty="0" smtClean="0"/>
          </a:p>
          <a:p>
            <a:r>
              <a:rPr lang="en-US" sz="3600" dirty="0" smtClean="0"/>
              <a:t>Social </a:t>
            </a:r>
            <a:r>
              <a:rPr lang="en-US" sz="3600" dirty="0" smtClean="0"/>
              <a:t>identity:  How the society around you see you and hierarchically rank you.</a:t>
            </a:r>
            <a:endParaRPr lang="en-US" sz="3600" dirty="0" smtClean="0"/>
          </a:p>
          <a:p>
            <a:r>
              <a:rPr lang="en-US" sz="3600" dirty="0" smtClean="0"/>
              <a:t>Role </a:t>
            </a:r>
            <a:r>
              <a:rPr lang="en-US" sz="3600" dirty="0" smtClean="0"/>
              <a:t>differentiation:  How much a culture or </a:t>
            </a:r>
            <a:r>
              <a:rPr lang="en-US" sz="3600" dirty="0" err="1" smtClean="0"/>
              <a:t>microculture</a:t>
            </a:r>
            <a:r>
              <a:rPr lang="en-US" sz="3600" dirty="0" smtClean="0"/>
              <a:t> distinguish among roles.</a:t>
            </a:r>
            <a:endParaRPr lang="en-US" sz="3600" dirty="0" smtClean="0"/>
          </a:p>
          <a:p>
            <a:r>
              <a:rPr lang="en-US" sz="3600" dirty="0" smtClean="0"/>
              <a:t>Role </a:t>
            </a:r>
            <a:r>
              <a:rPr lang="en-US" sz="3600" dirty="0" smtClean="0"/>
              <a:t>stratification:  The rank ordering of roles within a cultur</a:t>
            </a:r>
            <a:r>
              <a:rPr lang="en-US" sz="3600" dirty="0" smtClean="0"/>
              <a:t>e.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0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Groups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Typically, the first and most significant socialization influence on a child.</a:t>
            </a:r>
          </a:p>
          <a:p>
            <a:r>
              <a:rPr lang="en-US" sz="4000" dirty="0" smtClean="0"/>
              <a:t>Extended family vs. Nuclear family</a:t>
            </a:r>
          </a:p>
          <a:p>
            <a:r>
              <a:rPr lang="en-US" sz="4000" dirty="0" smtClean="0"/>
              <a:t>Family roles: rank, authority, responsibilities, privileges, etc.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28175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and </a:t>
            </a:r>
            <a:r>
              <a:rPr lang="en-US" dirty="0" smtClean="0"/>
              <a:t>Gender Roles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Sex is biological: usually male &amp; female</a:t>
            </a:r>
            <a:endParaRPr lang="en-US" sz="2800" dirty="0" smtClean="0"/>
          </a:p>
          <a:p>
            <a:r>
              <a:rPr lang="en-US" sz="2800" dirty="0" smtClean="0"/>
              <a:t>Gender is cultural: </a:t>
            </a:r>
          </a:p>
          <a:p>
            <a:pPr marL="0" indent="0">
              <a:buNone/>
            </a:pPr>
            <a:r>
              <a:rPr lang="en-US" sz="2800" dirty="0" smtClean="0"/>
              <a:t>Masculine: </a:t>
            </a:r>
            <a:r>
              <a:rPr lang="en-US" sz="2800" dirty="0"/>
              <a:t>W</a:t>
            </a:r>
            <a:r>
              <a:rPr lang="en-US" sz="2800" dirty="0" smtClean="0"/>
              <a:t>hat is culturally associated with males.</a:t>
            </a:r>
          </a:p>
          <a:p>
            <a:pPr marL="0" indent="0">
              <a:buNone/>
            </a:pPr>
            <a:r>
              <a:rPr lang="en-US" sz="2800" dirty="0" smtClean="0"/>
              <a:t>Feminine:  What is culturally associated with females.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Expectations and behaviors associated with masculinity and femininity can vary remarkably across cultures.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Gender role stereotypes.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Deviations from cultural gender role expectation are often negatively sanctioned.</a:t>
            </a:r>
          </a:p>
          <a:p>
            <a:pPr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83868557"/>
      </p:ext>
    </p:extLst>
  </p:cSld>
  <p:clrMapOvr>
    <a:masterClrMapping/>
  </p:clrMapOvr>
</p:sld>
</file>

<file path=ppt/theme/theme1.xml><?xml version="1.0" encoding="utf-8"?>
<a:theme xmlns:a="http://schemas.openxmlformats.org/drawingml/2006/main" name="Neuli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Neuliep</Template>
  <TotalTime>165</TotalTime>
  <Words>598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Neuliep</vt:lpstr>
      <vt:lpstr>CHAPTER 6</vt:lpstr>
      <vt:lpstr>All human beings, regardless of culture, belong to groups.    When people from different cultures or microcultures interact, their perception and communication is filtered through their group memberships.</vt:lpstr>
      <vt:lpstr> Involuntary vs. Voluntary  Membership Groups</vt:lpstr>
      <vt:lpstr>In-groups vs Out-groups</vt:lpstr>
      <vt:lpstr>Reference Groups</vt:lpstr>
      <vt:lpstr>What are “Roles”?</vt:lpstr>
      <vt:lpstr>Roles and Communication</vt:lpstr>
      <vt:lpstr>Family Groups</vt:lpstr>
      <vt:lpstr>Sex and Gender Roles</vt:lpstr>
      <vt:lpstr>Gender Roles across Cultures</vt:lpstr>
      <vt:lpstr>PowerPoint Presentation</vt:lpstr>
      <vt:lpstr>Morocco</vt:lpstr>
      <vt:lpstr>Japan</vt:lpstr>
      <vt:lpstr>India </vt:lpstr>
      <vt:lpstr>Saudi Arabia </vt:lpstr>
      <vt:lpstr>Egypt</vt:lpstr>
      <vt:lpstr>China</vt:lpstr>
      <vt:lpstr>Mexico</vt:lpstr>
    </vt:vector>
  </TitlesOfParts>
  <Company>La Salle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Katie Dunleavy</dc:creator>
  <cp:lastModifiedBy>Michael Chang</cp:lastModifiedBy>
  <cp:revision>16</cp:revision>
  <dcterms:created xsi:type="dcterms:W3CDTF">2011-08-05T00:10:25Z</dcterms:created>
  <dcterms:modified xsi:type="dcterms:W3CDTF">2012-10-29T06:36:33Z</dcterms:modified>
</cp:coreProperties>
</file>