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0A0B-914A-4E0F-80F0-5C9330069287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Nonverbal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56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Olfactics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Sense of smell. </a:t>
            </a:r>
          </a:p>
          <a:p>
            <a:r>
              <a:rPr lang="en-US" sz="3200" dirty="0" smtClean="0"/>
              <a:t>Humans detect up to 10,000 different compounds by smell. </a:t>
            </a:r>
          </a:p>
          <a:p>
            <a:r>
              <a:rPr lang="en-US" sz="3200" dirty="0" smtClean="0"/>
              <a:t>Scent comes from two glands: sebaceous and apocrine. </a:t>
            </a:r>
          </a:p>
          <a:p>
            <a:r>
              <a:rPr lang="en-US" sz="3200" dirty="0" smtClean="0"/>
              <a:t>Scent can function as:</a:t>
            </a:r>
          </a:p>
          <a:p>
            <a:pPr lvl="1"/>
            <a:r>
              <a:rPr lang="en-US" sz="3200" dirty="0" smtClean="0"/>
              <a:t>A sex attractant</a:t>
            </a:r>
          </a:p>
          <a:p>
            <a:pPr lvl="1"/>
            <a:r>
              <a:rPr lang="en-US" sz="3200" dirty="0" smtClean="0"/>
              <a:t>A marker for social class distinctions.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012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Appearance and Dress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Can communicate age, sex, and status within culture. </a:t>
            </a:r>
          </a:p>
          <a:p>
            <a:pPr lvl="1"/>
            <a:r>
              <a:rPr lang="en-US" sz="3600" dirty="0" err="1" smtClean="0"/>
              <a:t>Masai</a:t>
            </a:r>
            <a:endParaRPr lang="en-US" sz="3600" dirty="0" smtClean="0"/>
          </a:p>
          <a:p>
            <a:pPr lvl="1"/>
            <a:r>
              <a:rPr lang="en-US" sz="3600" dirty="0" smtClean="0"/>
              <a:t>Islamic cultures</a:t>
            </a:r>
          </a:p>
          <a:p>
            <a:pPr lvl="1"/>
            <a:r>
              <a:rPr lang="en-US" sz="3600" dirty="0" smtClean="0"/>
              <a:t>India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3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Chronemics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Nonverbal channel of time. </a:t>
            </a:r>
          </a:p>
          <a:p>
            <a:r>
              <a:rPr lang="en-US" sz="4400" dirty="0" err="1" smtClean="0"/>
              <a:t>Monochronic</a:t>
            </a:r>
            <a:r>
              <a:rPr lang="en-US" sz="4400" dirty="0" smtClean="0"/>
              <a:t>-time</a:t>
            </a:r>
            <a:r>
              <a:rPr lang="en-US" sz="4400" dirty="0" smtClean="0"/>
              <a:t>. </a:t>
            </a:r>
          </a:p>
          <a:p>
            <a:r>
              <a:rPr lang="en-US" sz="4400" dirty="0" err="1" smtClean="0"/>
              <a:t>Polychronic</a:t>
            </a:r>
            <a:r>
              <a:rPr lang="en-US" sz="4400" dirty="0" smtClean="0"/>
              <a:t>-time</a:t>
            </a:r>
            <a:r>
              <a:rPr lang="en-US" sz="4400" dirty="0" smtClean="0"/>
              <a:t>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20692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Individualism  vs.  Collectivism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More distant proximally.</a:t>
            </a:r>
          </a:p>
          <a:p>
            <a:r>
              <a:rPr lang="en-US" sz="3600" dirty="0" smtClean="0"/>
              <a:t>Smile more.</a:t>
            </a:r>
          </a:p>
          <a:p>
            <a:r>
              <a:rPr lang="en-US" sz="3600" dirty="0" smtClean="0"/>
              <a:t>More nonverbally </a:t>
            </a:r>
            <a:r>
              <a:rPr lang="en-US" sz="3600" dirty="0" smtClean="0"/>
              <a:t>“</a:t>
            </a:r>
            <a:r>
              <a:rPr lang="en-US" sz="3600" dirty="0" err="1" smtClean="0"/>
              <a:t>affiliative</a:t>
            </a:r>
            <a:r>
              <a:rPr lang="en-US" sz="3600" dirty="0" smtClean="0"/>
              <a:t>” (brings people closer)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481328"/>
            <a:ext cx="419100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More distant psychologically.</a:t>
            </a:r>
          </a:p>
          <a:p>
            <a:r>
              <a:rPr lang="en-US" sz="3200" dirty="0" smtClean="0"/>
              <a:t>Suppress affect displays. </a:t>
            </a:r>
          </a:p>
          <a:p>
            <a:r>
              <a:rPr lang="en-US" sz="3200" dirty="0" smtClean="0"/>
              <a:t>More synchronized body movements.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8624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 Distance and Nonverbal Communication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Low power distance cultures are less aware of </a:t>
            </a:r>
            <a:r>
              <a:rPr lang="en-US" sz="4000" dirty="0" err="1" smtClean="0"/>
              <a:t>vocalics</a:t>
            </a:r>
            <a:r>
              <a:rPr lang="en-US" sz="4000" dirty="0" smtClean="0"/>
              <a:t> (</a:t>
            </a:r>
            <a:r>
              <a:rPr lang="en-US" sz="4000" dirty="0" err="1" smtClean="0"/>
              <a:t>eg</a:t>
            </a:r>
            <a:r>
              <a:rPr lang="en-US" sz="4000" dirty="0" smtClean="0"/>
              <a:t>. noisy, exaggerated</a:t>
            </a:r>
            <a:r>
              <a:rPr lang="en-US" sz="4000" dirty="0" smtClean="0"/>
              <a:t>)</a:t>
            </a:r>
            <a:r>
              <a:rPr lang="en-US" sz="4000" dirty="0" smtClean="0"/>
              <a:t>. </a:t>
            </a:r>
            <a:endParaRPr lang="en-US" sz="4000" dirty="0" smtClean="0"/>
          </a:p>
          <a:p>
            <a:r>
              <a:rPr lang="en-US" sz="4000" dirty="0" smtClean="0"/>
              <a:t>High power distance cultures avert eye contact more to show respect.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6775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Context and Nonverbal Communication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Low-context cultures are more direct and talkative. </a:t>
            </a:r>
          </a:p>
          <a:p>
            <a:r>
              <a:rPr lang="en-US" sz="4000" dirty="0" smtClean="0"/>
              <a:t>High-context cultures pay more attention to nonverbal behavior in interactions.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104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Nonverbal Expectancy Violations Theory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14728"/>
            <a:ext cx="8229600" cy="48432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Premise—people hold expectancies about the appropriateness of nonverbal behaviors in others.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hese expectancies are learned  and culturally driven. </a:t>
            </a:r>
          </a:p>
          <a:p>
            <a:r>
              <a:rPr lang="en-US" dirty="0" smtClean="0"/>
              <a:t>When violations are committed, arousal is triggered, and an evaluation is made. </a:t>
            </a:r>
          </a:p>
          <a:p>
            <a:r>
              <a:rPr lang="en-US" dirty="0" smtClean="0"/>
              <a:t>Evaluation is dependent upon:</a:t>
            </a:r>
          </a:p>
          <a:p>
            <a:pPr lvl="1"/>
            <a:r>
              <a:rPr lang="en-US" dirty="0" smtClean="0"/>
              <a:t>The communicator.</a:t>
            </a:r>
          </a:p>
          <a:p>
            <a:pPr lvl="1"/>
            <a:r>
              <a:rPr lang="en-US" dirty="0" smtClean="0"/>
              <a:t>Implicit messages associated with violation.</a:t>
            </a:r>
          </a:p>
          <a:p>
            <a:pPr lvl="1"/>
            <a:r>
              <a:rPr lang="en-US" dirty="0" smtClean="0"/>
              <a:t>Evaluations of the act.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3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Non-Verbal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Non-verbal communication are messages that do not involve spoken words, such as messages sent through body motions, vocal qualities, use of time, space, artifacts, dress, and even smell. (p. 269)</a:t>
            </a:r>
          </a:p>
        </p:txBody>
      </p:sp>
    </p:spTree>
    <p:extLst>
      <p:ext uri="{BB962C8B-B14F-4D97-AF65-F5344CB8AC3E}">
        <p14:creationId xmlns:p14="http://schemas.microsoft.com/office/powerpoint/2010/main" val="130141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Nonverbal Communication is used with </a:t>
            </a:r>
            <a:r>
              <a:rPr lang="en-US" dirty="0" smtClean="0"/>
              <a:t>Verbal Communication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Complements</a:t>
            </a:r>
          </a:p>
          <a:p>
            <a:r>
              <a:rPr lang="en-US" sz="4000" dirty="0" smtClean="0"/>
              <a:t>Accents</a:t>
            </a:r>
          </a:p>
          <a:p>
            <a:r>
              <a:rPr lang="en-US" sz="4000" dirty="0" smtClean="0"/>
              <a:t>Substitutes</a:t>
            </a:r>
          </a:p>
          <a:p>
            <a:r>
              <a:rPr lang="en-US" sz="4000" dirty="0" smtClean="0"/>
              <a:t>Repeats </a:t>
            </a:r>
          </a:p>
          <a:p>
            <a:r>
              <a:rPr lang="en-US" sz="4000" dirty="0" smtClean="0"/>
              <a:t>Contradicts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9429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Nonverbal     vs.    Verbal</a:t>
            </a:r>
            <a:br>
              <a:rPr lang="en-US" dirty="0" smtClean="0"/>
            </a:b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3600" dirty="0" smtClean="0"/>
              <a:t>More primitive</a:t>
            </a:r>
          </a:p>
          <a:p>
            <a:r>
              <a:rPr lang="en-US" sz="3600" dirty="0" smtClean="0"/>
              <a:t>Partly unconscious</a:t>
            </a:r>
          </a:p>
          <a:p>
            <a:r>
              <a:rPr lang="en-US" sz="3600" dirty="0" smtClean="0"/>
              <a:t>Informal</a:t>
            </a:r>
          </a:p>
          <a:p>
            <a:r>
              <a:rPr lang="en-US" sz="3600" dirty="0" smtClean="0"/>
              <a:t>Unlearned signals</a:t>
            </a:r>
            <a:endParaRPr lang="en-US" sz="3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3600" dirty="0" smtClean="0"/>
              <a:t>Cultural</a:t>
            </a:r>
          </a:p>
          <a:p>
            <a:r>
              <a:rPr lang="en-US" sz="3600" dirty="0" smtClean="0"/>
              <a:t>Requires thought</a:t>
            </a:r>
            <a:endParaRPr lang="en-US" sz="3600" dirty="0" smtClean="0"/>
          </a:p>
          <a:p>
            <a:r>
              <a:rPr lang="en-US" sz="3600" dirty="0" smtClean="0"/>
              <a:t>Formal </a:t>
            </a:r>
          </a:p>
          <a:p>
            <a:r>
              <a:rPr lang="en-US" sz="3600" dirty="0" smtClean="0"/>
              <a:t>Learned s</a:t>
            </a:r>
            <a:r>
              <a:rPr lang="en-US" sz="3600" dirty="0" smtClean="0"/>
              <a:t>ymbols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4741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Kinesics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Body </a:t>
            </a:r>
            <a:r>
              <a:rPr lang="en-US" sz="4400" dirty="0" smtClean="0"/>
              <a:t>movement--including </a:t>
            </a:r>
            <a:r>
              <a:rPr lang="en-US" sz="4400" dirty="0" smtClean="0"/>
              <a:t>gestures, hand/arm movement, leg movement, facial expressions, eye gaze, and stance/posture. </a:t>
            </a:r>
          </a:p>
        </p:txBody>
      </p:sp>
    </p:spTree>
    <p:extLst>
      <p:ext uri="{BB962C8B-B14F-4D97-AF65-F5344CB8AC3E}">
        <p14:creationId xmlns:p14="http://schemas.microsoft.com/office/powerpoint/2010/main" val="4204979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Kinesics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Emblems—primarily hand gestures with direct </a:t>
            </a:r>
            <a:r>
              <a:rPr lang="en-US" sz="2800" dirty="0" smtClean="0"/>
              <a:t>literal verbal translation. </a:t>
            </a:r>
            <a:endParaRPr lang="en-US" sz="2800" dirty="0"/>
          </a:p>
          <a:p>
            <a:r>
              <a:rPr lang="en-US" sz="2800" dirty="0" smtClean="0"/>
              <a:t>Illustrators—typically hand and arm movements  that accent/complement </a:t>
            </a:r>
            <a:r>
              <a:rPr lang="en-US" sz="2800" dirty="0" smtClean="0"/>
              <a:t>what is being said. </a:t>
            </a:r>
          </a:p>
          <a:p>
            <a:r>
              <a:rPr lang="en-US" sz="2800" dirty="0" smtClean="0"/>
              <a:t>Affect </a:t>
            </a:r>
            <a:r>
              <a:rPr lang="en-US" sz="2800" dirty="0" smtClean="0"/>
              <a:t>displays—facial expressions of </a:t>
            </a:r>
            <a:r>
              <a:rPr lang="en-US" sz="2800" dirty="0" smtClean="0"/>
              <a:t>emotion, with universal and cultural characteristics. (10,000 facial expressions, p. 279)</a:t>
            </a:r>
          </a:p>
          <a:p>
            <a:r>
              <a:rPr lang="en-US" sz="2800" dirty="0" smtClean="0"/>
              <a:t>Regulators—behaviors/actions </a:t>
            </a:r>
            <a:r>
              <a:rPr lang="en-US" sz="2800" dirty="0" smtClean="0"/>
              <a:t>that govern, direct, or manage conversation. </a:t>
            </a:r>
            <a:r>
              <a:rPr lang="en-US" sz="2800" dirty="0" smtClean="0"/>
              <a:t> (hand gestures, eye contact, nodding, etc.)</a:t>
            </a:r>
            <a:endParaRPr lang="en-US" sz="2800" dirty="0"/>
          </a:p>
          <a:p>
            <a:r>
              <a:rPr lang="en-US" sz="2800" dirty="0" smtClean="0"/>
              <a:t>Adaptors—actions that satisfy physiological or psychological </a:t>
            </a:r>
            <a:r>
              <a:rPr lang="en-US" sz="2800" dirty="0" smtClean="0"/>
              <a:t>needs. </a:t>
            </a:r>
            <a:endParaRPr lang="en-US" sz="2800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584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Paralanguage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Vocal qualities that typically accompany speech. </a:t>
            </a:r>
            <a:r>
              <a:rPr lang="en-US" sz="2800" dirty="0" smtClean="0"/>
              <a:t>   </a:t>
            </a:r>
            <a:r>
              <a:rPr lang="en-US" sz="2800" dirty="0" smtClean="0"/>
              <a:t>Two </a:t>
            </a:r>
            <a:r>
              <a:rPr lang="en-US" sz="2800" dirty="0"/>
              <a:t>categories:</a:t>
            </a:r>
          </a:p>
          <a:p>
            <a:pPr lvl="1"/>
            <a:r>
              <a:rPr lang="en-US" dirty="0"/>
              <a:t>Voice qualities</a:t>
            </a:r>
          </a:p>
          <a:p>
            <a:pPr lvl="2"/>
            <a:r>
              <a:rPr lang="en-US" sz="2800" dirty="0"/>
              <a:t>Examples: pitch, rhythm, tempo, articulation. </a:t>
            </a:r>
          </a:p>
          <a:p>
            <a:pPr lvl="1"/>
            <a:r>
              <a:rPr lang="en-US" dirty="0"/>
              <a:t>Vocalizations</a:t>
            </a:r>
          </a:p>
          <a:p>
            <a:pPr lvl="2"/>
            <a:r>
              <a:rPr lang="en-US" sz="2800" dirty="0"/>
              <a:t>Laughing, crying, sighing, snoring.</a:t>
            </a:r>
            <a:r>
              <a:rPr lang="en-US" dirty="0"/>
              <a:t> </a:t>
            </a:r>
            <a:endParaRPr lang="en-US" sz="2800" dirty="0" smtClean="0"/>
          </a:p>
          <a:p>
            <a:r>
              <a:rPr lang="en-US" sz="2800" dirty="0" smtClean="0"/>
              <a:t>Also, Silence is considered paralanguage. </a:t>
            </a:r>
          </a:p>
        </p:txBody>
      </p:sp>
    </p:spTree>
    <p:extLst>
      <p:ext uri="{BB962C8B-B14F-4D97-AF65-F5344CB8AC3E}">
        <p14:creationId xmlns:p14="http://schemas.microsoft.com/office/powerpoint/2010/main" val="245577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Proxemics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Perception and use of space. </a:t>
            </a:r>
          </a:p>
          <a:p>
            <a:r>
              <a:rPr lang="en-US" sz="3200" dirty="0" smtClean="0"/>
              <a:t>Territoriality—physical geographical space. </a:t>
            </a:r>
          </a:p>
          <a:p>
            <a:r>
              <a:rPr lang="en-US" sz="3200" dirty="0" smtClean="0"/>
              <a:t>Personal space—perceptual or psychological space. </a:t>
            </a:r>
          </a:p>
          <a:p>
            <a:r>
              <a:rPr lang="en-US" sz="3200" dirty="0" smtClean="0"/>
              <a:t>Population size and socioeconomic factors affect perception of space.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9009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Haptics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Tactile communication; the use of touch. </a:t>
            </a:r>
          </a:p>
          <a:p>
            <a:r>
              <a:rPr lang="en-US" sz="3200" dirty="0" smtClean="0"/>
              <a:t>Opposite sex touch in cultures. </a:t>
            </a:r>
          </a:p>
          <a:p>
            <a:r>
              <a:rPr lang="en-US" sz="3200" dirty="0" smtClean="0"/>
              <a:t>Touch avoidance. </a:t>
            </a:r>
          </a:p>
          <a:p>
            <a:r>
              <a:rPr lang="en-US" sz="3200" dirty="0" smtClean="0"/>
              <a:t>Prohibited touch.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9568742"/>
      </p:ext>
    </p:extLst>
  </p:cSld>
  <p:clrMapOvr>
    <a:masterClrMapping/>
  </p:clrMapOvr>
</p:sld>
</file>

<file path=ppt/theme/theme1.xml><?xml version="1.0" encoding="utf-8"?>
<a:theme xmlns:a="http://schemas.openxmlformats.org/drawingml/2006/main" name="Neulie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Neuliep</Template>
  <TotalTime>77</TotalTime>
  <Words>478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Neuliep</vt:lpstr>
      <vt:lpstr>CHAPTER 8</vt:lpstr>
      <vt:lpstr>Non-Verbal Communication</vt:lpstr>
      <vt:lpstr>How Nonverbal Communication is used with Verbal Communication</vt:lpstr>
      <vt:lpstr>Nonverbal     vs.    Verbal Communication</vt:lpstr>
      <vt:lpstr>Kinesics</vt:lpstr>
      <vt:lpstr>Categories of Kinesics</vt:lpstr>
      <vt:lpstr>Paralanguage</vt:lpstr>
      <vt:lpstr>Proxemics </vt:lpstr>
      <vt:lpstr>Haptics </vt:lpstr>
      <vt:lpstr>Olfactics </vt:lpstr>
      <vt:lpstr>Physical Appearance and Dress</vt:lpstr>
      <vt:lpstr>Chronemics </vt:lpstr>
      <vt:lpstr>Individualism  vs.  Collectivism </vt:lpstr>
      <vt:lpstr>Power Distance and Nonverbal Communication</vt:lpstr>
      <vt:lpstr>Context and Nonverbal Communication</vt:lpstr>
      <vt:lpstr>Nonverbal Expectancy Violations Theory</vt:lpstr>
    </vt:vector>
  </TitlesOfParts>
  <Company>La Salle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Katie Dunleavy</dc:creator>
  <cp:lastModifiedBy>Michael Chang</cp:lastModifiedBy>
  <cp:revision>15</cp:revision>
  <dcterms:created xsi:type="dcterms:W3CDTF">2011-08-11T19:31:50Z</dcterms:created>
  <dcterms:modified xsi:type="dcterms:W3CDTF">2012-11-14T07:07:14Z</dcterms:modified>
</cp:coreProperties>
</file>