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30A0B-914A-4E0F-80F0-5C933006928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Developing Intercultural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827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Types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Serial monogamy</a:t>
            </a:r>
          </a:p>
          <a:p>
            <a:r>
              <a:rPr lang="en-US" sz="3600" dirty="0" smtClean="0"/>
              <a:t>Polygamy </a:t>
            </a:r>
            <a:r>
              <a:rPr lang="en-US" sz="3600" dirty="0" smtClean="0"/>
              <a:t>(marriage to more than one spouse)</a:t>
            </a:r>
            <a:endParaRPr lang="en-US" sz="3600" dirty="0" smtClean="0"/>
          </a:p>
          <a:p>
            <a:pPr lvl="1"/>
            <a:r>
              <a:rPr lang="en-US" sz="3600" dirty="0" smtClean="0"/>
              <a:t>Polygyny (man with multiple wives)</a:t>
            </a:r>
            <a:endParaRPr lang="en-US" sz="3600" dirty="0" smtClean="0"/>
          </a:p>
          <a:p>
            <a:pPr lvl="1"/>
            <a:r>
              <a:rPr lang="en-US" sz="3600" dirty="0" smtClean="0"/>
              <a:t>Polyandry </a:t>
            </a:r>
            <a:r>
              <a:rPr lang="en-US" sz="3600" dirty="0" smtClean="0"/>
              <a:t>(woman with multiple husbands)</a:t>
            </a:r>
            <a:endParaRPr lang="en-US" sz="3600" dirty="0" smtClean="0"/>
          </a:p>
          <a:p>
            <a:r>
              <a:rPr lang="en-US" sz="3600" dirty="0" smtClean="0"/>
              <a:t>Interracial marriages </a:t>
            </a:r>
          </a:p>
          <a:p>
            <a:pPr lvl="1"/>
            <a:r>
              <a:rPr lang="en-US" sz="3600" dirty="0" smtClean="0"/>
              <a:t>Account for 2% of U.S. married couples </a:t>
            </a:r>
          </a:p>
        </p:txBody>
      </p:sp>
    </p:spTree>
    <p:extLst>
      <p:ext uri="{BB962C8B-B14F-4D97-AF65-F5344CB8AC3E}">
        <p14:creationId xmlns:p14="http://schemas.microsoft.com/office/powerpoint/2010/main" val="1011966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Maintenance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Self-disclosure</a:t>
            </a:r>
          </a:p>
          <a:p>
            <a:r>
              <a:rPr lang="en-US" sz="3200" dirty="0" smtClean="0"/>
              <a:t>Relationship talk </a:t>
            </a:r>
          </a:p>
          <a:p>
            <a:r>
              <a:rPr lang="en-US" sz="3200" dirty="0" smtClean="0"/>
              <a:t>Positivity </a:t>
            </a:r>
          </a:p>
          <a:p>
            <a:r>
              <a:rPr lang="en-US" sz="3200" dirty="0" smtClean="0"/>
              <a:t>Understanding</a:t>
            </a:r>
          </a:p>
          <a:p>
            <a:r>
              <a:rPr lang="en-US" sz="3200" dirty="0" smtClean="0"/>
              <a:t>Assurances</a:t>
            </a:r>
          </a:p>
          <a:p>
            <a:r>
              <a:rPr lang="en-US" sz="3200" dirty="0" smtClean="0"/>
              <a:t>Networks</a:t>
            </a:r>
          </a:p>
          <a:p>
            <a:r>
              <a:rPr lang="en-US" sz="3200" dirty="0" smtClean="0"/>
              <a:t>Tasks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0606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 Selection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Desirability enhancement effect</a:t>
            </a:r>
          </a:p>
          <a:p>
            <a:r>
              <a:rPr lang="en-US" sz="3200" dirty="0" smtClean="0"/>
              <a:t>Desirability diminution effect </a:t>
            </a:r>
          </a:p>
          <a:p>
            <a:r>
              <a:rPr lang="en-US" sz="3200" dirty="0" smtClean="0"/>
              <a:t>Different perspectives of mate selection:</a:t>
            </a:r>
          </a:p>
          <a:p>
            <a:pPr lvl="1"/>
            <a:r>
              <a:rPr lang="en-US" sz="3200" dirty="0" smtClean="0"/>
              <a:t>Evolutionary biologists</a:t>
            </a:r>
          </a:p>
          <a:p>
            <a:pPr lvl="1"/>
            <a:r>
              <a:rPr lang="en-US" sz="3200" dirty="0" smtClean="0"/>
              <a:t>Sociologists</a:t>
            </a:r>
          </a:p>
          <a:p>
            <a:pPr lvl="1"/>
            <a:r>
              <a:rPr lang="en-US" sz="3200" dirty="0" smtClean="0"/>
              <a:t>Geneticists</a:t>
            </a:r>
          </a:p>
          <a:p>
            <a:pPr lvl="1"/>
            <a:r>
              <a:rPr lang="en-US" sz="3200" dirty="0" smtClean="0"/>
              <a:t>Social Psychologists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6673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International Mate Selection Project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534400" cy="4767072"/>
          </a:xfrm>
        </p:spPr>
        <p:txBody>
          <a:bodyPr>
            <a:noAutofit/>
          </a:bodyPr>
          <a:lstStyle/>
          <a:p>
            <a:r>
              <a:rPr lang="en-US" sz="2800" dirty="0" smtClean="0"/>
              <a:t>Characteristics individuals value in mates: </a:t>
            </a:r>
          </a:p>
          <a:p>
            <a:pPr lvl="1"/>
            <a:r>
              <a:rPr lang="en-US" sz="2800" dirty="0" smtClean="0"/>
              <a:t>Kindness</a:t>
            </a:r>
          </a:p>
          <a:p>
            <a:pPr lvl="1"/>
            <a:r>
              <a:rPr lang="en-US" sz="2800" dirty="0" smtClean="0"/>
              <a:t>Intelligence</a:t>
            </a:r>
          </a:p>
          <a:p>
            <a:pPr lvl="1"/>
            <a:r>
              <a:rPr lang="en-US" sz="2800" dirty="0" smtClean="0"/>
              <a:t>Exciting personality </a:t>
            </a:r>
          </a:p>
          <a:p>
            <a:pPr lvl="1"/>
            <a:r>
              <a:rPr lang="en-US" sz="2800" dirty="0" smtClean="0"/>
              <a:t>Healthy</a:t>
            </a:r>
          </a:p>
          <a:p>
            <a:r>
              <a:rPr lang="en-US" sz="2800" dirty="0" smtClean="0"/>
              <a:t>Similarities and differences in countries: </a:t>
            </a:r>
          </a:p>
          <a:p>
            <a:pPr lvl="1"/>
            <a:r>
              <a:rPr lang="en-US" sz="2800" dirty="0" smtClean="0"/>
              <a:t>Most polarizing </a:t>
            </a:r>
            <a:r>
              <a:rPr lang="en-US" sz="2800" smtClean="0"/>
              <a:t>characteristic=chastity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65786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Factors that Affect Intercultural Relationships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81200"/>
            <a:ext cx="659609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0648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Uncertainty Reduction </a:t>
            </a:r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Premise—the primary goal when interacting with a stranger is to reduce uncertainty and increase predictability of behavior. </a:t>
            </a:r>
          </a:p>
          <a:p>
            <a:r>
              <a:rPr lang="en-US" sz="2800" dirty="0" smtClean="0"/>
              <a:t>Can be:</a:t>
            </a:r>
          </a:p>
          <a:p>
            <a:pPr lvl="1"/>
            <a:r>
              <a:rPr lang="en-US" sz="2800" dirty="0" smtClean="0"/>
              <a:t>Proactive—weighing options prior to interactions. </a:t>
            </a:r>
          </a:p>
          <a:p>
            <a:pPr lvl="1"/>
            <a:r>
              <a:rPr lang="en-US" sz="2800" dirty="0" smtClean="0"/>
              <a:t>Retroactive—explaining behavior after it occurs. </a:t>
            </a:r>
          </a:p>
        </p:txBody>
      </p:sp>
    </p:spTree>
    <p:extLst>
      <p:ext uri="{BB962C8B-B14F-4D97-AF65-F5344CB8AC3E}">
        <p14:creationId xmlns:p14="http://schemas.microsoft.com/office/powerpoint/2010/main" val="2717577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838200"/>
          </a:xfrm>
        </p:spPr>
        <p:txBody>
          <a:bodyPr>
            <a:noAutofit/>
          </a:bodyPr>
          <a:lstStyle/>
          <a:p>
            <a:r>
              <a:rPr lang="en-US" sz="3800" dirty="0" smtClean="0"/>
              <a:t>Anxiety Uncertainty Management </a:t>
            </a:r>
            <a:r>
              <a:rPr lang="en-US" sz="3800" dirty="0" smtClean="0"/>
              <a:t>Theory</a:t>
            </a:r>
            <a:endParaRPr lang="en-US" sz="3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525963"/>
          </a:xfrm>
        </p:spPr>
        <p:txBody>
          <a:bodyPr>
            <a:noAutofit/>
          </a:bodyPr>
          <a:lstStyle/>
          <a:p>
            <a:r>
              <a:rPr lang="en-US" sz="3000" dirty="0" smtClean="0"/>
              <a:t>Focuses on </a:t>
            </a:r>
            <a:r>
              <a:rPr lang="en-US" sz="3000" dirty="0" smtClean="0"/>
              <a:t>managing, rather than reducing, anxiety</a:t>
            </a:r>
          </a:p>
          <a:p>
            <a:r>
              <a:rPr lang="en-US" sz="3000" dirty="0" smtClean="0"/>
              <a:t>Mindfulness—being consciously attentive to incoming information.  Actively negotiating meaning, rather than dealing with information in a habitual manner.</a:t>
            </a:r>
            <a:endParaRPr lang="en-US" sz="3000" dirty="0" smtClean="0"/>
          </a:p>
          <a:p>
            <a:r>
              <a:rPr lang="en-US" sz="3000" dirty="0" smtClean="0"/>
              <a:t>Communication </a:t>
            </a:r>
            <a:r>
              <a:rPr lang="en-US" sz="3000" dirty="0" smtClean="0"/>
              <a:t>effectiveness—is when message interpretation is </a:t>
            </a:r>
            <a:r>
              <a:rPr lang="en-US" sz="3000" dirty="0" smtClean="0"/>
              <a:t>similar </a:t>
            </a:r>
            <a:r>
              <a:rPr lang="en-US" sz="3000" dirty="0" smtClean="0"/>
              <a:t>to message intent. </a:t>
            </a:r>
            <a:r>
              <a:rPr lang="en-US" sz="3000" dirty="0"/>
              <a:t> </a:t>
            </a:r>
            <a:r>
              <a:rPr lang="en-US" sz="3000" dirty="0" smtClean="0"/>
              <a:t>The </a:t>
            </a:r>
            <a:r>
              <a:rPr lang="en-US" sz="3000" dirty="0" smtClean="0"/>
              <a:t>goal of an interaction is to achieve effectiveness.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332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Socio-Communicative Orientation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Assertiveness—an individual’s ability to make requests, actively disagree, and express positive or negative personal rights and feelings. </a:t>
            </a:r>
          </a:p>
          <a:p>
            <a:r>
              <a:rPr lang="en-US" sz="3000" dirty="0" smtClean="0"/>
              <a:t>Responsiveness—an individual’s ability to </a:t>
            </a:r>
            <a:r>
              <a:rPr lang="en-US" sz="3000" dirty="0" smtClean="0"/>
              <a:t>be </a:t>
            </a:r>
            <a:r>
              <a:rPr lang="en-US" sz="3000" dirty="0" smtClean="0"/>
              <a:t>sensitive to the communication of others, including providing feedback, engaging in comforting communication, and listening.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16231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Empathy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Empathy is </a:t>
            </a:r>
            <a:r>
              <a:rPr lang="en-US" sz="3600" dirty="0" smtClean="0"/>
              <a:t>the degree to which we can accurately infer another’s thoughts or feelings.</a:t>
            </a:r>
          </a:p>
          <a:p>
            <a:r>
              <a:rPr lang="en-US" sz="3600" dirty="0" smtClean="0"/>
              <a:t>Empathy is </a:t>
            </a:r>
            <a:r>
              <a:rPr lang="en-US" sz="3600" dirty="0" smtClean="0"/>
              <a:t>crucial </a:t>
            </a:r>
            <a:r>
              <a:rPr lang="en-US" sz="3600" dirty="0" smtClean="0"/>
              <a:t>to intercultural relationships because </a:t>
            </a:r>
            <a:r>
              <a:rPr lang="en-US" sz="3600" dirty="0" smtClean="0"/>
              <a:t>of the cultural differences between the two individuals. </a:t>
            </a:r>
            <a:endParaRPr lang="en-US" sz="3600" dirty="0" smtClean="0"/>
          </a:p>
          <a:p>
            <a:r>
              <a:rPr lang="en-US" sz="3600" dirty="0" smtClean="0"/>
              <a:t>Model of relational </a:t>
            </a:r>
            <a:r>
              <a:rPr lang="en-US" sz="3600" dirty="0" smtClean="0"/>
              <a:t>empathy</a:t>
            </a:r>
            <a:r>
              <a:rPr lang="en-US" sz="3600" dirty="0" smtClean="0"/>
              <a:t>-when two people interact, they create a third culture of shared meaning and relational empathy.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661870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Empathetic </a:t>
            </a:r>
            <a:r>
              <a:rPr lang="en-US" dirty="0" smtClean="0"/>
              <a:t>Listening Practices: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Paraphrase</a:t>
            </a:r>
          </a:p>
          <a:p>
            <a:r>
              <a:rPr lang="en-US" sz="4000" dirty="0" smtClean="0"/>
              <a:t>Reflect feelings</a:t>
            </a:r>
          </a:p>
          <a:p>
            <a:r>
              <a:rPr lang="en-US" sz="4000" dirty="0" smtClean="0"/>
              <a:t>Reflect meanings </a:t>
            </a:r>
          </a:p>
          <a:p>
            <a:r>
              <a:rPr lang="en-US" sz="4000" dirty="0" smtClean="0"/>
              <a:t>Summarizing </a:t>
            </a:r>
          </a:p>
        </p:txBody>
      </p:sp>
    </p:spTree>
    <p:extLst>
      <p:ext uri="{BB962C8B-B14F-4D97-AF65-F5344CB8AC3E}">
        <p14:creationId xmlns:p14="http://schemas.microsoft.com/office/powerpoint/2010/main" val="3388378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and Attraction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00200"/>
            <a:ext cx="820923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1962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Eastern Relationships Practice: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Particularism:  A particular set of rules apply to each relationship.</a:t>
            </a:r>
            <a:endParaRPr lang="en-US" sz="3200" dirty="0" smtClean="0"/>
          </a:p>
          <a:p>
            <a:r>
              <a:rPr lang="en-US" sz="3200" dirty="0" smtClean="0"/>
              <a:t>Long-term and asymmetrical </a:t>
            </a:r>
            <a:r>
              <a:rPr lang="en-US" sz="3200" dirty="0" smtClean="0"/>
              <a:t>reciprocity.</a:t>
            </a:r>
            <a:endParaRPr lang="en-US" sz="3200" dirty="0" smtClean="0"/>
          </a:p>
          <a:p>
            <a:r>
              <a:rPr lang="en-US" sz="3200" dirty="0" smtClean="0"/>
              <a:t>Distinct differences between in-group and out-group </a:t>
            </a:r>
            <a:r>
              <a:rPr lang="en-US" sz="3200" dirty="0" smtClean="0"/>
              <a:t>members.</a:t>
            </a:r>
            <a:endParaRPr lang="en-US" sz="3200" dirty="0" smtClean="0"/>
          </a:p>
          <a:p>
            <a:r>
              <a:rPr lang="en-US" sz="3200" dirty="0" smtClean="0"/>
              <a:t>Use of </a:t>
            </a:r>
            <a:r>
              <a:rPr lang="en-US" sz="3200" dirty="0" smtClean="0"/>
              <a:t>intermediaries.</a:t>
            </a:r>
            <a:endParaRPr lang="en-US" sz="3200" dirty="0" smtClean="0"/>
          </a:p>
          <a:p>
            <a:r>
              <a:rPr lang="en-US" sz="3200" dirty="0" smtClean="0"/>
              <a:t>Blending of personal and public </a:t>
            </a:r>
            <a:r>
              <a:rPr lang="en-US" sz="3200" dirty="0" smtClean="0"/>
              <a:t>relationships.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6967952"/>
      </p:ext>
    </p:extLst>
  </p:cSld>
  <p:clrMapOvr>
    <a:masterClrMapping/>
  </p:clrMapOvr>
</p:sld>
</file>

<file path=ppt/theme/theme1.xml><?xml version="1.0" encoding="utf-8"?>
<a:theme xmlns:a="http://schemas.openxmlformats.org/drawingml/2006/main" name="Neulie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Neuliep</Template>
  <TotalTime>57</TotalTime>
  <Words>344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Neuliep</vt:lpstr>
      <vt:lpstr>CHAPTER 9</vt:lpstr>
      <vt:lpstr>Factors that Affect Intercultural Relationships</vt:lpstr>
      <vt:lpstr>Uncertainty Reduction Theory</vt:lpstr>
      <vt:lpstr>Anxiety Uncertainty Management Theory</vt:lpstr>
      <vt:lpstr>Socio-Communicative Orientation</vt:lpstr>
      <vt:lpstr>Empathy </vt:lpstr>
      <vt:lpstr>Empathetic Listening Practices:</vt:lpstr>
      <vt:lpstr>Similarity and Attraction</vt:lpstr>
      <vt:lpstr>Eastern Relationships Practice:</vt:lpstr>
      <vt:lpstr>Relationship Types</vt:lpstr>
      <vt:lpstr>Relational Maintenance </vt:lpstr>
      <vt:lpstr>Mate Selection </vt:lpstr>
      <vt:lpstr>International Mate Selection Project</vt:lpstr>
    </vt:vector>
  </TitlesOfParts>
  <Company>La Salle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Katie Dunleavy</dc:creator>
  <cp:lastModifiedBy>Michael Chang</cp:lastModifiedBy>
  <cp:revision>12</cp:revision>
  <dcterms:created xsi:type="dcterms:W3CDTF">2011-08-11T20:11:47Z</dcterms:created>
  <dcterms:modified xsi:type="dcterms:W3CDTF">2012-11-26T18:24:57Z</dcterms:modified>
</cp:coreProperties>
</file>